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Economica"/>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Economica-bold.fntdata"/><Relationship Id="rId23" Type="http://schemas.openxmlformats.org/officeDocument/2006/relationships/font" Target="fonts/Economic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conomica-boldItalic.fntdata"/><Relationship Id="rId25" Type="http://schemas.openxmlformats.org/officeDocument/2006/relationships/font" Target="fonts/Economica-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93aeb681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93aeb681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93aeb681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93aeb681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93aeb6818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93aeb6818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93c0d45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93c0d45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793c0d459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93c0d459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793aeb681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93aeb681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793aeb681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93aeb681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793c0d459c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93c0d459c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93aeb681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93aeb681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93aeb681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93aeb681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93aeb6818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93aeb681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93aeb681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93aeb681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93aeb681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93aeb681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93aeb681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93aeb681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93c0d459c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93c0d459c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93aeb681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93aeb681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5.png"/><Relationship Id="rId11" Type="http://schemas.openxmlformats.org/officeDocument/2006/relationships/image" Target="../media/image8.png"/><Relationship Id="rId10" Type="http://schemas.openxmlformats.org/officeDocument/2006/relationships/image" Target="../media/image15.png"/><Relationship Id="rId9"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13.png"/><Relationship Id="rId8"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Public Relations in Sub-Saharan Africa</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Hannah Charlton &amp; Lindsay Harant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Political Corruption</a:t>
            </a:r>
            <a:endParaRPr/>
          </a:p>
        </p:txBody>
      </p:sp>
      <p:sp>
        <p:nvSpPr>
          <p:cNvPr id="122" name="Google Shape;122;p2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Much evidence suggests that political corruption is more prevalent in Africa than anywhere else</a:t>
            </a:r>
            <a:endParaRPr/>
          </a:p>
          <a:p>
            <a:pPr indent="-342900" lvl="0" marL="457200" rtl="0" algn="l">
              <a:spcBef>
                <a:spcPts val="0"/>
              </a:spcBef>
              <a:spcAft>
                <a:spcPts val="0"/>
              </a:spcAft>
              <a:buSzPts val="1800"/>
              <a:buChar char="❏"/>
            </a:pPr>
            <a:r>
              <a:rPr lang="en"/>
              <a:t>Due to colonization, the people of Africa were subject to repressive regimes and political instability</a:t>
            </a:r>
            <a:endParaRPr/>
          </a:p>
          <a:p>
            <a:pPr indent="-317500" lvl="1" marL="914400" rtl="0" algn="l">
              <a:spcBef>
                <a:spcPts val="0"/>
              </a:spcBef>
              <a:spcAft>
                <a:spcPts val="0"/>
              </a:spcAft>
              <a:buSzPts val="1400"/>
              <a:buChar char="❏"/>
            </a:pPr>
            <a:r>
              <a:rPr lang="en"/>
              <a:t>Despite this, Africa is slowly starting to thrive and conditions are finally beginning to improve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Corruption in Nonprofits</a:t>
            </a:r>
            <a:endParaRPr/>
          </a:p>
        </p:txBody>
      </p:sp>
      <p:sp>
        <p:nvSpPr>
          <p:cNvPr id="128" name="Google Shape;128;p23"/>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298450" lvl="0" marL="457200" rtl="0" algn="l">
              <a:lnSpc>
                <a:spcPct val="200000"/>
              </a:lnSpc>
              <a:spcBef>
                <a:spcPts val="0"/>
              </a:spcBef>
              <a:spcAft>
                <a:spcPts val="0"/>
              </a:spcAft>
              <a:buSzPts val="1100"/>
              <a:buChar char="❏"/>
            </a:pPr>
            <a:r>
              <a:rPr lang="en" sz="1100"/>
              <a:t>1990’s, nonprofits in the NPOs and SA charity’s are being investigated for fraud and a variety of cyber crimes</a:t>
            </a:r>
            <a:endParaRPr sz="1100"/>
          </a:p>
          <a:p>
            <a:pPr indent="-298450" lvl="0" marL="457200" rtl="0" algn="l">
              <a:lnSpc>
                <a:spcPct val="200000"/>
              </a:lnSpc>
              <a:spcBef>
                <a:spcPts val="0"/>
              </a:spcBef>
              <a:spcAft>
                <a:spcPts val="0"/>
              </a:spcAft>
              <a:buSzPts val="1100"/>
              <a:buChar char="❏"/>
            </a:pPr>
            <a:r>
              <a:rPr lang="en" sz="1100"/>
              <a:t>“democratization and liberalization have supplied fresh incentives and opportunities for venal politicians and officials. And even among Africa’s more capable resourceful states, the institutional fluidity generated by democratic transition and economic reform has opened up possibilities of systematically organized state capture” (Lodge, T., 2019)</a:t>
            </a:r>
            <a:endParaRPr sz="1100"/>
          </a:p>
          <a:p>
            <a:pPr indent="-298450" lvl="0" marL="457200" rtl="0" algn="l">
              <a:lnSpc>
                <a:spcPct val="200000"/>
              </a:lnSpc>
              <a:spcBef>
                <a:spcPts val="0"/>
              </a:spcBef>
              <a:spcAft>
                <a:spcPts val="0"/>
              </a:spcAft>
              <a:buSzPts val="1100"/>
              <a:buChar char="❏"/>
            </a:pPr>
            <a:r>
              <a:rPr lang="en" sz="1100"/>
              <a:t>he was called out to investigate fraudulent activity at a global NPO with operations in jurisdictions across Africa. He assesses, “my fraud risk revealed that corruption had cost the organisation R8.5m” (Loxton, 2019). He was once asked to investigate donations of vehicles and equipment at a high-profile SA children’s charity, where none of the cars or computers actually made it to the charity’s head office. He came to the conclusion that they were at senior employees homes and were being used by them and other employees for school runs and shopping trips.</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Food Crisis</a:t>
            </a:r>
            <a:endParaRPr/>
          </a:p>
        </p:txBody>
      </p:sp>
      <p:sp>
        <p:nvSpPr>
          <p:cNvPr id="134" name="Google Shape;134;p2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 the 1980s, it came to light that many parts of Sub-Saharan Africa were in a bad spot when it came to their food supply</a:t>
            </a:r>
            <a:endParaRPr/>
          </a:p>
          <a:p>
            <a:pPr indent="-342900" lvl="0" marL="457200" rtl="0" algn="l">
              <a:spcBef>
                <a:spcPts val="0"/>
              </a:spcBef>
              <a:spcAft>
                <a:spcPts val="0"/>
              </a:spcAft>
              <a:buSzPts val="1800"/>
              <a:buChar char="❏"/>
            </a:pPr>
            <a:r>
              <a:rPr lang="en"/>
              <a:t>Constant droughts and then an over abundance of rain ruined many crops</a:t>
            </a:r>
            <a:endParaRPr/>
          </a:p>
          <a:p>
            <a:pPr indent="-342900" lvl="0" marL="457200" rtl="0" algn="l">
              <a:spcBef>
                <a:spcPts val="0"/>
              </a:spcBef>
              <a:spcAft>
                <a:spcPts val="0"/>
              </a:spcAft>
              <a:buSzPts val="1800"/>
              <a:buChar char="❏"/>
            </a:pPr>
            <a:r>
              <a:rPr lang="en"/>
              <a:t>In 1983, crops were down by 1.2 million tons from the year before (1982) and by 3 million tons from the year before that (1981)</a:t>
            </a:r>
            <a:endParaRPr/>
          </a:p>
          <a:p>
            <a:pPr indent="-342900" lvl="0" marL="457200" rtl="0" algn="l">
              <a:spcBef>
                <a:spcPts val="0"/>
              </a:spcBef>
              <a:spcAft>
                <a:spcPts val="0"/>
              </a:spcAft>
              <a:buSzPts val="1800"/>
              <a:buChar char="❏"/>
            </a:pPr>
            <a:r>
              <a:rPr lang="en"/>
              <a:t>Africa’s ever growing population also did not help the food supply shortage</a:t>
            </a:r>
            <a:endParaRPr/>
          </a:p>
          <a:p>
            <a:pPr indent="-317500" lvl="1" marL="914400" rtl="0" algn="l">
              <a:spcBef>
                <a:spcPts val="0"/>
              </a:spcBef>
              <a:spcAft>
                <a:spcPts val="0"/>
              </a:spcAft>
              <a:buSzPts val="1400"/>
              <a:buChar char="❏"/>
            </a:pPr>
            <a:r>
              <a:rPr lang="en"/>
              <a:t>Many households stockpiled food for following years, just in case something were to happen within the environment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Garbage Crisis</a:t>
            </a:r>
            <a:endParaRPr/>
          </a:p>
        </p:txBody>
      </p:sp>
      <p:sp>
        <p:nvSpPr>
          <p:cNvPr id="140" name="Google Shape;140;p2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SzPts val="1200"/>
              <a:buChar char="❏"/>
            </a:pPr>
            <a:r>
              <a:rPr lang="en" sz="1200"/>
              <a:t>Starting in 1992, trucks from across the surrounding countries would travel to the coastline in Lagos to the 100-acre Olusosun dumpsite</a:t>
            </a:r>
            <a:endParaRPr sz="1200"/>
          </a:p>
          <a:p>
            <a:pPr indent="-304800" lvl="0" marL="457200" rtl="0" algn="l">
              <a:lnSpc>
                <a:spcPct val="200000"/>
              </a:lnSpc>
              <a:spcBef>
                <a:spcPts val="0"/>
              </a:spcBef>
              <a:spcAft>
                <a:spcPts val="0"/>
              </a:spcAft>
              <a:buSzPts val="1200"/>
              <a:buChar char="❏"/>
            </a:pPr>
            <a:r>
              <a:rPr lang="en" sz="1200"/>
              <a:t>Due to the massive scale the crisis has gotten to, they have had two outbreaks of Lassa fever, a sometimes deadly virus which can be spread by rodent urine or feces which has been linked to poor sanitation.</a:t>
            </a:r>
            <a:endParaRPr sz="1200"/>
          </a:p>
          <a:p>
            <a:pPr indent="-304800" lvl="0" marL="457200" rtl="0" algn="l">
              <a:lnSpc>
                <a:spcPct val="200000"/>
              </a:lnSpc>
              <a:spcBef>
                <a:spcPts val="0"/>
              </a:spcBef>
              <a:spcAft>
                <a:spcPts val="0"/>
              </a:spcAft>
              <a:buSzPts val="1200"/>
              <a:buChar char="❏"/>
            </a:pPr>
            <a:r>
              <a:rPr lang="en" sz="1200"/>
              <a:t>One community in Bariga agreed to allow garbage collectors to use their neighbourhood as a dumpsite (Sieff, 2017). They decided to then lay sawdust on top of the garbage and have since started building homes on top</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id="145" name="Google Shape;145;p26"/>
          <p:cNvPicPr preferRelativeResize="0"/>
          <p:nvPr/>
        </p:nvPicPr>
        <p:blipFill>
          <a:blip r:embed="rId3">
            <a:alphaModFix/>
          </a:blip>
          <a:stretch>
            <a:fillRect/>
          </a:stretch>
        </p:blipFill>
        <p:spPr>
          <a:xfrm>
            <a:off x="152400" y="152400"/>
            <a:ext cx="2524125" cy="1809750"/>
          </a:xfrm>
          <a:prstGeom prst="rect">
            <a:avLst/>
          </a:prstGeom>
          <a:noFill/>
          <a:ln>
            <a:noFill/>
          </a:ln>
        </p:spPr>
      </p:pic>
      <p:pic>
        <p:nvPicPr>
          <p:cNvPr id="146" name="Google Shape;146;p26"/>
          <p:cNvPicPr preferRelativeResize="0"/>
          <p:nvPr/>
        </p:nvPicPr>
        <p:blipFill>
          <a:blip r:embed="rId4">
            <a:alphaModFix/>
          </a:blip>
          <a:stretch>
            <a:fillRect/>
          </a:stretch>
        </p:blipFill>
        <p:spPr>
          <a:xfrm>
            <a:off x="2828925" y="152400"/>
            <a:ext cx="2676525" cy="1714500"/>
          </a:xfrm>
          <a:prstGeom prst="rect">
            <a:avLst/>
          </a:prstGeom>
          <a:noFill/>
          <a:ln>
            <a:noFill/>
          </a:ln>
        </p:spPr>
      </p:pic>
      <p:pic>
        <p:nvPicPr>
          <p:cNvPr id="147" name="Google Shape;147;p26"/>
          <p:cNvPicPr preferRelativeResize="0"/>
          <p:nvPr/>
        </p:nvPicPr>
        <p:blipFill>
          <a:blip r:embed="rId5">
            <a:alphaModFix/>
          </a:blip>
          <a:stretch>
            <a:fillRect/>
          </a:stretch>
        </p:blipFill>
        <p:spPr>
          <a:xfrm>
            <a:off x="152400" y="2114550"/>
            <a:ext cx="2619375" cy="1743075"/>
          </a:xfrm>
          <a:prstGeom prst="rect">
            <a:avLst/>
          </a:prstGeom>
          <a:noFill/>
          <a:ln>
            <a:noFill/>
          </a:ln>
        </p:spPr>
      </p:pic>
      <p:pic>
        <p:nvPicPr>
          <p:cNvPr id="148" name="Google Shape;148;p26"/>
          <p:cNvPicPr preferRelativeResize="0"/>
          <p:nvPr/>
        </p:nvPicPr>
        <p:blipFill>
          <a:blip r:embed="rId6">
            <a:alphaModFix/>
          </a:blip>
          <a:stretch>
            <a:fillRect/>
          </a:stretch>
        </p:blipFill>
        <p:spPr>
          <a:xfrm>
            <a:off x="2924175" y="2019300"/>
            <a:ext cx="2619375" cy="1743075"/>
          </a:xfrm>
          <a:prstGeom prst="rect">
            <a:avLst/>
          </a:prstGeom>
          <a:noFill/>
          <a:ln>
            <a:noFill/>
          </a:ln>
        </p:spPr>
      </p:pic>
      <p:pic>
        <p:nvPicPr>
          <p:cNvPr id="149" name="Google Shape;149;p26"/>
          <p:cNvPicPr preferRelativeResize="0"/>
          <p:nvPr/>
        </p:nvPicPr>
        <p:blipFill>
          <a:blip r:embed="rId7">
            <a:alphaModFix/>
          </a:blip>
          <a:stretch>
            <a:fillRect/>
          </a:stretch>
        </p:blipFill>
        <p:spPr>
          <a:xfrm>
            <a:off x="5695950" y="152400"/>
            <a:ext cx="2857500" cy="1600200"/>
          </a:xfrm>
          <a:prstGeom prst="rect">
            <a:avLst/>
          </a:prstGeom>
          <a:noFill/>
          <a:ln>
            <a:noFill/>
          </a:ln>
        </p:spPr>
      </p:pic>
      <p:pic>
        <p:nvPicPr>
          <p:cNvPr id="150" name="Google Shape;150;p26"/>
          <p:cNvPicPr preferRelativeResize="0"/>
          <p:nvPr/>
        </p:nvPicPr>
        <p:blipFill>
          <a:blip r:embed="rId8">
            <a:alphaModFix/>
          </a:blip>
          <a:stretch>
            <a:fillRect/>
          </a:stretch>
        </p:blipFill>
        <p:spPr>
          <a:xfrm>
            <a:off x="5695950" y="1905000"/>
            <a:ext cx="2857500" cy="1600200"/>
          </a:xfrm>
          <a:prstGeom prst="rect">
            <a:avLst/>
          </a:prstGeom>
          <a:noFill/>
          <a:ln>
            <a:noFill/>
          </a:ln>
        </p:spPr>
      </p:pic>
      <p:pic>
        <p:nvPicPr>
          <p:cNvPr id="151" name="Google Shape;151;p26"/>
          <p:cNvPicPr preferRelativeResize="0"/>
          <p:nvPr/>
        </p:nvPicPr>
        <p:blipFill>
          <a:blip r:embed="rId9">
            <a:alphaModFix/>
          </a:blip>
          <a:stretch>
            <a:fillRect/>
          </a:stretch>
        </p:blipFill>
        <p:spPr>
          <a:xfrm>
            <a:off x="276638" y="3334588"/>
            <a:ext cx="2619375" cy="1743075"/>
          </a:xfrm>
          <a:prstGeom prst="rect">
            <a:avLst/>
          </a:prstGeom>
          <a:noFill/>
          <a:ln>
            <a:noFill/>
          </a:ln>
        </p:spPr>
      </p:pic>
      <p:pic>
        <p:nvPicPr>
          <p:cNvPr id="152" name="Google Shape;152;p26"/>
          <p:cNvPicPr preferRelativeResize="0"/>
          <p:nvPr/>
        </p:nvPicPr>
        <p:blipFill>
          <a:blip r:embed="rId10">
            <a:alphaModFix/>
          </a:blip>
          <a:stretch>
            <a:fillRect/>
          </a:stretch>
        </p:blipFill>
        <p:spPr>
          <a:xfrm>
            <a:off x="6172200" y="3359125"/>
            <a:ext cx="2381250" cy="1333500"/>
          </a:xfrm>
          <a:prstGeom prst="rect">
            <a:avLst/>
          </a:prstGeom>
          <a:noFill/>
          <a:ln>
            <a:noFill/>
          </a:ln>
        </p:spPr>
      </p:pic>
      <p:pic>
        <p:nvPicPr>
          <p:cNvPr id="153" name="Google Shape;153;p26"/>
          <p:cNvPicPr preferRelativeResize="0"/>
          <p:nvPr/>
        </p:nvPicPr>
        <p:blipFill>
          <a:blip r:embed="rId11">
            <a:alphaModFix/>
          </a:blip>
          <a:stretch>
            <a:fillRect/>
          </a:stretch>
        </p:blipFill>
        <p:spPr>
          <a:xfrm>
            <a:off x="3010488" y="3225775"/>
            <a:ext cx="2847975" cy="160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Cape Town Water Crisis</a:t>
            </a:r>
            <a:endParaRPr/>
          </a:p>
        </p:txBody>
      </p:sp>
      <p:sp>
        <p:nvSpPr>
          <p:cNvPr id="159" name="Google Shape;159;p2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 2015, water levels in the Western Cape were at dangerously low levels</a:t>
            </a:r>
            <a:endParaRPr/>
          </a:p>
          <a:p>
            <a:pPr indent="-317500" lvl="1" marL="914400" rtl="0" algn="l">
              <a:spcBef>
                <a:spcPts val="0"/>
              </a:spcBef>
              <a:spcAft>
                <a:spcPts val="0"/>
              </a:spcAft>
              <a:buSzPts val="1400"/>
              <a:buChar char="❏"/>
            </a:pPr>
            <a:r>
              <a:rPr lang="en"/>
              <a:t>However, it wasn’t until mid-2017 that African officials finally took charge of the situation</a:t>
            </a:r>
            <a:endParaRPr/>
          </a:p>
          <a:p>
            <a:pPr indent="-342900" lvl="0" marL="457200" rtl="0" algn="l">
              <a:spcBef>
                <a:spcPts val="0"/>
              </a:spcBef>
              <a:spcAft>
                <a:spcPts val="0"/>
              </a:spcAft>
              <a:buSzPts val="1800"/>
              <a:buChar char="❏"/>
            </a:pPr>
            <a:r>
              <a:rPr lang="en"/>
              <a:t>The general population were put on water restrictions that lasted until 2018</a:t>
            </a:r>
            <a:endParaRPr/>
          </a:p>
          <a:p>
            <a:pPr indent="-342900" lvl="0" marL="457200" rtl="0" algn="l">
              <a:spcBef>
                <a:spcPts val="0"/>
              </a:spcBef>
              <a:spcAft>
                <a:spcPts val="0"/>
              </a:spcAft>
              <a:buSzPts val="1800"/>
              <a:buChar char="❏"/>
            </a:pPr>
            <a:r>
              <a:rPr lang="en"/>
              <a:t>African officials were worried that they would have to implement “Day Zero”</a:t>
            </a:r>
            <a:endParaRPr/>
          </a:p>
          <a:p>
            <a:pPr indent="-317500" lvl="1" marL="914400" rtl="0" algn="l">
              <a:spcBef>
                <a:spcPts val="0"/>
              </a:spcBef>
              <a:spcAft>
                <a:spcPts val="0"/>
              </a:spcAft>
              <a:buSzPts val="1400"/>
              <a:buChar char="❏"/>
            </a:pPr>
            <a:r>
              <a:rPr lang="en"/>
              <a:t>Day Zero: refers to the day that complete water shut offs occur in a desperate bid to conserve what they had left</a:t>
            </a:r>
            <a:endParaRPr/>
          </a:p>
          <a:p>
            <a:pPr indent="-317500" lvl="1" marL="914400" rtl="0" algn="l">
              <a:spcBef>
                <a:spcPts val="0"/>
              </a:spcBef>
              <a:spcAft>
                <a:spcPts val="0"/>
              </a:spcAft>
              <a:buSzPts val="1400"/>
              <a:buChar char="❏"/>
            </a:pPr>
            <a:r>
              <a:rPr lang="en"/>
              <a:t>Day Zero was a very real possibility - especially considering the residents of Cape Town refused to limit the amount of water they used each day</a:t>
            </a:r>
            <a:endParaRPr/>
          </a:p>
          <a:p>
            <a:pPr indent="-317500" lvl="1" marL="914400" rtl="0" algn="l">
              <a:spcBef>
                <a:spcPts val="0"/>
              </a:spcBef>
              <a:spcAft>
                <a:spcPts val="0"/>
              </a:spcAft>
              <a:buSzPts val="1400"/>
              <a:buChar char="❏"/>
            </a:pPr>
            <a:r>
              <a:rPr lang="en"/>
              <a:t>Officials wanted each household to be limited to 25 liters per day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Cape Town Water Crisis Cont’d</a:t>
            </a:r>
            <a:endParaRPr/>
          </a:p>
        </p:txBody>
      </p:sp>
      <p:sp>
        <p:nvSpPr>
          <p:cNvPr id="165" name="Google Shape;165;p2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Thankfully, in September 2018, water levels were restored to 70% due to conservation efforts</a:t>
            </a:r>
            <a:endParaRPr/>
          </a:p>
          <a:p>
            <a:pPr indent="-317500" lvl="1" marL="914400" rtl="0" algn="l">
              <a:spcBef>
                <a:spcPts val="0"/>
              </a:spcBef>
              <a:spcAft>
                <a:spcPts val="0"/>
              </a:spcAft>
              <a:buSzPts val="1400"/>
              <a:buChar char="❏"/>
            </a:pPr>
            <a:r>
              <a:rPr lang="en"/>
              <a:t>However, that isn’t to say that there weren’t consequences</a:t>
            </a:r>
            <a:endParaRPr/>
          </a:p>
          <a:p>
            <a:pPr indent="-317500" lvl="1" marL="914400" rtl="0" algn="l">
              <a:spcBef>
                <a:spcPts val="0"/>
              </a:spcBef>
              <a:spcAft>
                <a:spcPts val="0"/>
              </a:spcAft>
              <a:buSzPts val="1400"/>
              <a:buChar char="❏"/>
            </a:pPr>
            <a:r>
              <a:rPr lang="en"/>
              <a:t>Economy wise, the Western Cape lost a lot of money in tourism due to their vineyards drying up - the Western Cape is well known for their wine</a:t>
            </a:r>
            <a:endParaRPr/>
          </a:p>
          <a:p>
            <a:pPr indent="-317500" lvl="1" marL="914400" rtl="0" algn="l">
              <a:spcBef>
                <a:spcPts val="0"/>
              </a:spcBef>
              <a:spcAft>
                <a:spcPts val="0"/>
              </a:spcAft>
              <a:buSzPts val="1400"/>
              <a:buChar char="❏"/>
            </a:pPr>
            <a:r>
              <a:rPr lang="en"/>
              <a:t>It led to negative health effects, especially in children and the elderly</a:t>
            </a:r>
            <a:endParaRPr/>
          </a:p>
          <a:p>
            <a:pPr indent="-317500" lvl="1" marL="914400" rtl="0" algn="l">
              <a:spcBef>
                <a:spcPts val="0"/>
              </a:spcBef>
              <a:spcAft>
                <a:spcPts val="0"/>
              </a:spcAft>
              <a:buSzPts val="1400"/>
              <a:buChar char="❏"/>
            </a:pPr>
            <a:r>
              <a:rPr lang="en"/>
              <a:t>Food crops died</a:t>
            </a:r>
            <a:endParaRPr/>
          </a:p>
          <a:p>
            <a:pPr indent="-317500" lvl="1" marL="914400" rtl="0" algn="l">
              <a:spcBef>
                <a:spcPts val="0"/>
              </a:spcBef>
              <a:spcAft>
                <a:spcPts val="0"/>
              </a:spcAft>
              <a:buSzPts val="1400"/>
              <a:buChar char="❏"/>
            </a:pPr>
            <a:r>
              <a:rPr lang="en"/>
              <a:t>Many jobs were lost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Questions?</a:t>
            </a:r>
            <a:endParaRPr/>
          </a:p>
        </p:txBody>
      </p:sp>
      <p:pic>
        <p:nvPicPr>
          <p:cNvPr id="171" name="Google Shape;171;p29"/>
          <p:cNvPicPr preferRelativeResize="0"/>
          <p:nvPr/>
        </p:nvPicPr>
        <p:blipFill>
          <a:blip r:embed="rId3">
            <a:alphaModFix/>
          </a:blip>
          <a:stretch>
            <a:fillRect/>
          </a:stretch>
        </p:blipFill>
        <p:spPr>
          <a:xfrm>
            <a:off x="3639609" y="430900"/>
            <a:ext cx="4213825" cy="3156300"/>
          </a:xfrm>
          <a:prstGeom prst="rect">
            <a:avLst/>
          </a:prstGeom>
          <a:noFill/>
          <a:ln>
            <a:noFill/>
          </a:ln>
        </p:spPr>
      </p:pic>
      <p:pic>
        <p:nvPicPr>
          <p:cNvPr id="172" name="Google Shape;172;p29"/>
          <p:cNvPicPr preferRelativeResize="0"/>
          <p:nvPr/>
        </p:nvPicPr>
        <p:blipFill>
          <a:blip r:embed="rId4">
            <a:alphaModFix/>
          </a:blip>
          <a:stretch>
            <a:fillRect/>
          </a:stretch>
        </p:blipFill>
        <p:spPr>
          <a:xfrm>
            <a:off x="996700" y="1212875"/>
            <a:ext cx="2860950" cy="3328600"/>
          </a:xfrm>
          <a:prstGeom prst="rect">
            <a:avLst/>
          </a:prstGeom>
          <a:noFill/>
          <a:ln>
            <a:noFill/>
          </a:ln>
        </p:spPr>
      </p:pic>
      <p:pic>
        <p:nvPicPr>
          <p:cNvPr id="173" name="Google Shape;173;p29"/>
          <p:cNvPicPr preferRelativeResize="0"/>
          <p:nvPr/>
        </p:nvPicPr>
        <p:blipFill>
          <a:blip r:embed="rId5">
            <a:alphaModFix/>
          </a:blip>
          <a:stretch>
            <a:fillRect/>
          </a:stretch>
        </p:blipFill>
        <p:spPr>
          <a:xfrm>
            <a:off x="5552313" y="3250488"/>
            <a:ext cx="2619375" cy="174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Presentation Overview</a:t>
            </a:r>
            <a:endParaRPr/>
          </a:p>
        </p:txBody>
      </p:sp>
      <p:sp>
        <p:nvSpPr>
          <p:cNvPr id="69" name="Google Shape;69;p14"/>
          <p:cNvSpPr txBox="1"/>
          <p:nvPr>
            <p:ph idx="1" type="body"/>
          </p:nvPr>
        </p:nvSpPr>
        <p:spPr>
          <a:xfrm>
            <a:off x="311700" y="1093025"/>
            <a:ext cx="8520600" cy="3557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Background History</a:t>
            </a:r>
            <a:endParaRPr sz="1600"/>
          </a:p>
          <a:p>
            <a:pPr indent="-330200" lvl="0" marL="457200" rtl="0" algn="l">
              <a:spcBef>
                <a:spcPts val="0"/>
              </a:spcBef>
              <a:spcAft>
                <a:spcPts val="0"/>
              </a:spcAft>
              <a:buSzPts val="1600"/>
              <a:buAutoNum type="arabicPeriod"/>
            </a:pPr>
            <a:r>
              <a:rPr lang="en" sz="1600"/>
              <a:t>Business Norms</a:t>
            </a:r>
            <a:endParaRPr sz="1600"/>
          </a:p>
          <a:p>
            <a:pPr indent="-330200" lvl="0" marL="457200" rtl="0" algn="l">
              <a:spcBef>
                <a:spcPts val="0"/>
              </a:spcBef>
              <a:spcAft>
                <a:spcPts val="0"/>
              </a:spcAft>
              <a:buSzPts val="1600"/>
              <a:buAutoNum type="arabicPeriod"/>
            </a:pPr>
            <a:r>
              <a:rPr lang="en" sz="1600"/>
              <a:t>Ghana</a:t>
            </a:r>
            <a:endParaRPr sz="1600"/>
          </a:p>
          <a:p>
            <a:pPr indent="-330200" lvl="0" marL="457200" rtl="0" algn="l">
              <a:spcBef>
                <a:spcPts val="0"/>
              </a:spcBef>
              <a:spcAft>
                <a:spcPts val="0"/>
              </a:spcAft>
              <a:buSzPts val="1600"/>
              <a:buAutoNum type="arabicPeriod"/>
            </a:pPr>
            <a:r>
              <a:rPr lang="en" sz="1600"/>
              <a:t>Kenya</a:t>
            </a:r>
            <a:endParaRPr sz="1600"/>
          </a:p>
          <a:p>
            <a:pPr indent="-330200" lvl="0" marL="457200" rtl="0" algn="l">
              <a:spcBef>
                <a:spcPts val="0"/>
              </a:spcBef>
              <a:spcAft>
                <a:spcPts val="0"/>
              </a:spcAft>
              <a:buSzPts val="1600"/>
              <a:buAutoNum type="arabicPeriod"/>
            </a:pPr>
            <a:r>
              <a:rPr lang="en" sz="1600"/>
              <a:t>Nigeria</a:t>
            </a:r>
            <a:endParaRPr sz="1600"/>
          </a:p>
          <a:p>
            <a:pPr indent="-330200" lvl="0" marL="457200" rtl="0" algn="l">
              <a:spcBef>
                <a:spcPts val="0"/>
              </a:spcBef>
              <a:spcAft>
                <a:spcPts val="0"/>
              </a:spcAft>
              <a:buSzPts val="1600"/>
              <a:buAutoNum type="arabicPeriod"/>
            </a:pPr>
            <a:r>
              <a:rPr lang="en" sz="1600"/>
              <a:t>Religion</a:t>
            </a:r>
            <a:endParaRPr sz="1600"/>
          </a:p>
          <a:p>
            <a:pPr indent="-330200" lvl="0" marL="457200" rtl="0" algn="l">
              <a:spcBef>
                <a:spcPts val="0"/>
              </a:spcBef>
              <a:spcAft>
                <a:spcPts val="0"/>
              </a:spcAft>
              <a:buSzPts val="1600"/>
              <a:buAutoNum type="arabicPeriod"/>
            </a:pPr>
            <a:r>
              <a:rPr lang="en" sz="1600"/>
              <a:t>Media &amp; Technology</a:t>
            </a:r>
            <a:endParaRPr sz="1600"/>
          </a:p>
          <a:p>
            <a:pPr indent="-330200" lvl="0" marL="457200" rtl="0" algn="l">
              <a:spcBef>
                <a:spcPts val="0"/>
              </a:spcBef>
              <a:spcAft>
                <a:spcPts val="0"/>
              </a:spcAft>
              <a:buSzPts val="1600"/>
              <a:buAutoNum type="arabicPeriod"/>
            </a:pPr>
            <a:r>
              <a:rPr lang="en" sz="1600"/>
              <a:t>Political Corruption</a:t>
            </a:r>
            <a:endParaRPr sz="1600"/>
          </a:p>
          <a:p>
            <a:pPr indent="-330200" lvl="0" marL="457200" rtl="0" algn="l">
              <a:spcBef>
                <a:spcPts val="0"/>
              </a:spcBef>
              <a:spcAft>
                <a:spcPts val="0"/>
              </a:spcAft>
              <a:buSzPts val="1600"/>
              <a:buAutoNum type="arabicPeriod"/>
            </a:pPr>
            <a:r>
              <a:rPr lang="en" sz="1600"/>
              <a:t>Corruption in Nonprofits</a:t>
            </a:r>
            <a:endParaRPr sz="1600"/>
          </a:p>
          <a:p>
            <a:pPr indent="-330200" lvl="0" marL="457200" rtl="0" algn="l">
              <a:spcBef>
                <a:spcPts val="0"/>
              </a:spcBef>
              <a:spcAft>
                <a:spcPts val="0"/>
              </a:spcAft>
              <a:buSzPts val="1600"/>
              <a:buAutoNum type="arabicPeriod"/>
            </a:pPr>
            <a:r>
              <a:rPr lang="en" sz="1600"/>
              <a:t>Food Crisis</a:t>
            </a:r>
            <a:endParaRPr sz="1600"/>
          </a:p>
          <a:p>
            <a:pPr indent="-330200" lvl="0" marL="457200" rtl="0" algn="l">
              <a:spcBef>
                <a:spcPts val="0"/>
              </a:spcBef>
              <a:spcAft>
                <a:spcPts val="0"/>
              </a:spcAft>
              <a:buSzPts val="1600"/>
              <a:buAutoNum type="arabicPeriod"/>
            </a:pPr>
            <a:r>
              <a:rPr lang="en" sz="1600"/>
              <a:t>Garbage Crisis</a:t>
            </a:r>
            <a:endParaRPr sz="1600"/>
          </a:p>
          <a:p>
            <a:pPr indent="-330200" lvl="0" marL="457200" rtl="0" algn="l">
              <a:spcBef>
                <a:spcPts val="0"/>
              </a:spcBef>
              <a:spcAft>
                <a:spcPts val="0"/>
              </a:spcAft>
              <a:buSzPts val="1600"/>
              <a:buAutoNum type="arabicPeriod"/>
            </a:pPr>
            <a:r>
              <a:rPr lang="en" sz="1600"/>
              <a:t>Cape Town Water Crisis</a:t>
            </a:r>
            <a:endParaRPr sz="1600"/>
          </a:p>
        </p:txBody>
      </p:sp>
      <p:pic>
        <p:nvPicPr>
          <p:cNvPr id="70" name="Google Shape;70;p14"/>
          <p:cNvPicPr preferRelativeResize="0"/>
          <p:nvPr/>
        </p:nvPicPr>
        <p:blipFill>
          <a:blip r:embed="rId3">
            <a:alphaModFix/>
          </a:blip>
          <a:stretch>
            <a:fillRect/>
          </a:stretch>
        </p:blipFill>
        <p:spPr>
          <a:xfrm>
            <a:off x="4858082" y="1147225"/>
            <a:ext cx="3491209" cy="335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 History</a:t>
            </a:r>
            <a:endParaRPr/>
          </a:p>
        </p:txBody>
      </p:sp>
      <p:sp>
        <p:nvSpPr>
          <p:cNvPr id="76" name="Google Shape;76;p1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By 1980, most Sub-Saharan </a:t>
            </a:r>
            <a:r>
              <a:rPr lang="en"/>
              <a:t>African</a:t>
            </a:r>
            <a:r>
              <a:rPr lang="en"/>
              <a:t> countries had managed to become independent</a:t>
            </a:r>
            <a:endParaRPr/>
          </a:p>
          <a:p>
            <a:pPr indent="-342900" lvl="0" marL="457200" rtl="0" algn="l">
              <a:spcBef>
                <a:spcPts val="0"/>
              </a:spcBef>
              <a:spcAft>
                <a:spcPts val="0"/>
              </a:spcAft>
              <a:buSzPts val="1800"/>
              <a:buChar char="❏"/>
            </a:pPr>
            <a:r>
              <a:rPr lang="en"/>
              <a:t>Africa has the second fastest growing economy in the world</a:t>
            </a:r>
            <a:endParaRPr/>
          </a:p>
          <a:p>
            <a:pPr indent="-342900" lvl="0" marL="457200" rtl="0" algn="l">
              <a:spcBef>
                <a:spcPts val="0"/>
              </a:spcBef>
              <a:spcAft>
                <a:spcPts val="0"/>
              </a:spcAft>
              <a:buSzPts val="1800"/>
              <a:buChar char="❏"/>
            </a:pPr>
            <a:r>
              <a:rPr lang="en"/>
              <a:t>Increased prices on oil, minerals, telecommunications and manufacturing is encouraging this growth</a:t>
            </a:r>
            <a:endParaRPr/>
          </a:p>
          <a:p>
            <a:pPr indent="-342900" lvl="0" marL="457200" rtl="0" algn="l">
              <a:spcBef>
                <a:spcPts val="0"/>
              </a:spcBef>
              <a:spcAft>
                <a:spcPts val="0"/>
              </a:spcAft>
              <a:buSzPts val="1800"/>
              <a:buChar char="❏"/>
            </a:pPr>
            <a:r>
              <a:rPr lang="en"/>
              <a:t>Currently, Africa’s population is 1 billion people</a:t>
            </a:r>
            <a:endParaRPr/>
          </a:p>
          <a:p>
            <a:pPr indent="-317500" lvl="1" marL="914400" rtl="0" algn="l">
              <a:spcBef>
                <a:spcPts val="0"/>
              </a:spcBef>
              <a:spcAft>
                <a:spcPts val="0"/>
              </a:spcAft>
              <a:buSzPts val="1400"/>
              <a:buChar char="❏"/>
            </a:pPr>
            <a:r>
              <a:rPr lang="en"/>
              <a:t>It’s expected to double by 2030</a:t>
            </a:r>
            <a:endParaRPr/>
          </a:p>
          <a:p>
            <a:pPr indent="-342900" lvl="0" marL="457200" rtl="0" algn="l">
              <a:spcBef>
                <a:spcPts val="0"/>
              </a:spcBef>
              <a:spcAft>
                <a:spcPts val="0"/>
              </a:spcAft>
              <a:buSzPts val="1800"/>
              <a:buChar char="❏"/>
            </a:pPr>
            <a:r>
              <a:rPr lang="en"/>
              <a:t>60% of Africans are illiterate</a:t>
            </a:r>
            <a:endParaRPr/>
          </a:p>
          <a:p>
            <a:pPr indent="-342900" lvl="0" marL="457200" rtl="0" algn="l">
              <a:spcBef>
                <a:spcPts val="0"/>
              </a:spcBef>
              <a:spcAft>
                <a:spcPts val="0"/>
              </a:spcAft>
              <a:buSzPts val="1800"/>
              <a:buChar char="❏"/>
            </a:pPr>
            <a:r>
              <a:rPr lang="en"/>
              <a:t>Radio is one of the most popular forms of information gathering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pic>
        <p:nvPicPr>
          <p:cNvPr id="81" name="Google Shape;81;p16"/>
          <p:cNvPicPr preferRelativeResize="0"/>
          <p:nvPr/>
        </p:nvPicPr>
        <p:blipFill>
          <a:blip r:embed="rId3">
            <a:alphaModFix/>
          </a:blip>
          <a:stretch>
            <a:fillRect/>
          </a:stretch>
        </p:blipFill>
        <p:spPr>
          <a:xfrm>
            <a:off x="6047175" y="195750"/>
            <a:ext cx="2628900" cy="1733550"/>
          </a:xfrm>
          <a:prstGeom prst="rect">
            <a:avLst/>
          </a:prstGeom>
          <a:noFill/>
          <a:ln>
            <a:noFill/>
          </a:ln>
        </p:spPr>
      </p:pic>
      <p:sp>
        <p:nvSpPr>
          <p:cNvPr id="82" name="Google Shape;82;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Ghana</a:t>
            </a:r>
            <a:endParaRPr/>
          </a:p>
        </p:txBody>
      </p:sp>
      <p:sp>
        <p:nvSpPr>
          <p:cNvPr id="83" name="Google Shape;83;p1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Ghana was the first Sub-Saharan Africa country to become independent</a:t>
            </a:r>
            <a:endParaRPr/>
          </a:p>
          <a:p>
            <a:pPr indent="-317500" lvl="1" marL="914400" rtl="0" algn="l">
              <a:spcBef>
                <a:spcPts val="0"/>
              </a:spcBef>
              <a:spcAft>
                <a:spcPts val="0"/>
              </a:spcAft>
              <a:buSzPts val="1400"/>
              <a:buChar char="❏"/>
            </a:pPr>
            <a:r>
              <a:rPr lang="en"/>
              <a:t>They gained their independence from Britain in 1957</a:t>
            </a:r>
            <a:endParaRPr/>
          </a:p>
          <a:p>
            <a:pPr indent="-342900" lvl="0" marL="457200" rtl="0" algn="l">
              <a:spcBef>
                <a:spcPts val="0"/>
              </a:spcBef>
              <a:spcAft>
                <a:spcPts val="0"/>
              </a:spcAft>
              <a:buSzPts val="1800"/>
              <a:buChar char="❏"/>
            </a:pPr>
            <a:r>
              <a:rPr lang="en"/>
              <a:t>Ghana is very diverse</a:t>
            </a:r>
            <a:endParaRPr/>
          </a:p>
          <a:p>
            <a:pPr indent="-317500" lvl="1" marL="914400" rtl="0" algn="l">
              <a:spcBef>
                <a:spcPts val="0"/>
              </a:spcBef>
              <a:spcAft>
                <a:spcPts val="0"/>
              </a:spcAft>
              <a:buSzPts val="1400"/>
              <a:buChar char="❏"/>
            </a:pPr>
            <a:r>
              <a:rPr lang="en"/>
              <a:t>Though their main language is English, it is home to a wide variety of ethnicities</a:t>
            </a:r>
            <a:endParaRPr/>
          </a:p>
          <a:p>
            <a:pPr indent="-342900" lvl="0" marL="457200" rtl="0" algn="l">
              <a:spcBef>
                <a:spcPts val="0"/>
              </a:spcBef>
              <a:spcAft>
                <a:spcPts val="0"/>
              </a:spcAft>
              <a:buSzPts val="1800"/>
              <a:buChar char="❏"/>
            </a:pPr>
            <a:r>
              <a:rPr lang="en"/>
              <a:t>Before 1995, their public relations efforts targeted government and public officials</a:t>
            </a:r>
            <a:endParaRPr/>
          </a:p>
          <a:p>
            <a:pPr indent="-317500" lvl="1" marL="914400" rtl="0" algn="l">
              <a:spcBef>
                <a:spcPts val="0"/>
              </a:spcBef>
              <a:spcAft>
                <a:spcPts val="0"/>
              </a:spcAft>
              <a:buSzPts val="1400"/>
              <a:buChar char="❏"/>
            </a:pPr>
            <a:r>
              <a:rPr lang="en"/>
              <a:t>Today, they work to expose faults within the system and to hold people accountable for their actions</a:t>
            </a:r>
            <a:endParaRPr/>
          </a:p>
          <a:p>
            <a:pPr indent="-342900" lvl="0" marL="457200" rtl="0" algn="l">
              <a:spcBef>
                <a:spcPts val="0"/>
              </a:spcBef>
              <a:spcAft>
                <a:spcPts val="0"/>
              </a:spcAft>
              <a:buSzPts val="1800"/>
              <a:buChar char="❏"/>
            </a:pPr>
            <a:r>
              <a:rPr lang="en"/>
              <a:t>In 2001, a law was passed that states that only members of the Institute of Public Relations, Ghana (IPR) may practice PR in the country</a:t>
            </a:r>
            <a:endParaRPr/>
          </a:p>
          <a:p>
            <a:pPr indent="-342900" lvl="0" marL="457200" rtl="0" algn="l">
              <a:spcBef>
                <a:spcPts val="0"/>
              </a:spcBef>
              <a:spcAft>
                <a:spcPts val="0"/>
              </a:spcAft>
              <a:buSzPts val="1800"/>
              <a:buChar char="❏"/>
            </a:pPr>
            <a:r>
              <a:rPr lang="en"/>
              <a:t>IPR’s vision is to “promote a forward-looking PR body for enhanced stakeholder value”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6261363" y="41788"/>
            <a:ext cx="2619375" cy="1743075"/>
          </a:xfrm>
          <a:prstGeom prst="rect">
            <a:avLst/>
          </a:prstGeom>
          <a:noFill/>
          <a:ln>
            <a:noFill/>
          </a:ln>
        </p:spPr>
      </p:pic>
      <p:sp>
        <p:nvSpPr>
          <p:cNvPr id="89" name="Google Shape;89;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Kenya</a:t>
            </a:r>
            <a:endParaRPr/>
          </a:p>
        </p:txBody>
      </p:sp>
      <p:sp>
        <p:nvSpPr>
          <p:cNvPr id="90" name="Google Shape;90;p1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According to Alaimo, you must “be prepared to adopt different strategies for the country’s many diverse communities” if you want to practice PR in Kenya</a:t>
            </a:r>
            <a:endParaRPr/>
          </a:p>
          <a:p>
            <a:pPr indent="-342900" lvl="0" marL="457200" rtl="0" algn="l">
              <a:spcBef>
                <a:spcPts val="0"/>
              </a:spcBef>
              <a:spcAft>
                <a:spcPts val="0"/>
              </a:spcAft>
              <a:buSzPts val="1800"/>
              <a:buChar char="❏"/>
            </a:pPr>
            <a:r>
              <a:rPr lang="en"/>
              <a:t>Kenyans are very friendly, and working with them is like working with a good friend</a:t>
            </a:r>
            <a:endParaRPr/>
          </a:p>
          <a:p>
            <a:pPr indent="-342900" lvl="0" marL="457200" rtl="0" algn="l">
              <a:spcBef>
                <a:spcPts val="0"/>
              </a:spcBef>
              <a:spcAft>
                <a:spcPts val="0"/>
              </a:spcAft>
              <a:buSzPts val="1800"/>
              <a:buChar char="❏"/>
            </a:pPr>
            <a:r>
              <a:rPr lang="en"/>
              <a:t>A major PR focus for them is their tourism</a:t>
            </a:r>
            <a:endParaRPr/>
          </a:p>
          <a:p>
            <a:pPr indent="-342900" lvl="0" marL="457200" rtl="0" algn="l">
              <a:spcBef>
                <a:spcPts val="0"/>
              </a:spcBef>
              <a:spcAft>
                <a:spcPts val="0"/>
              </a:spcAft>
              <a:buSzPts val="1800"/>
              <a:buChar char="❏"/>
            </a:pPr>
            <a:r>
              <a:rPr lang="en"/>
              <a:t>Television sets are few and far between in Kenya</a:t>
            </a:r>
            <a:endParaRPr/>
          </a:p>
          <a:p>
            <a:pPr indent="-317500" lvl="1" marL="914400" rtl="0" algn="l">
              <a:spcBef>
                <a:spcPts val="0"/>
              </a:spcBef>
              <a:spcAft>
                <a:spcPts val="0"/>
              </a:spcAft>
              <a:buSzPts val="1400"/>
              <a:buChar char="❏"/>
            </a:pPr>
            <a:r>
              <a:rPr lang="en"/>
              <a:t>Most people rely on the radio to gather their information</a:t>
            </a:r>
            <a:endParaRPr/>
          </a:p>
          <a:p>
            <a:pPr indent="-342900" lvl="0" marL="457200" rtl="0" algn="l">
              <a:spcBef>
                <a:spcPts val="0"/>
              </a:spcBef>
              <a:spcAft>
                <a:spcPts val="0"/>
              </a:spcAft>
              <a:buSzPts val="1800"/>
              <a:buChar char="❏"/>
            </a:pPr>
            <a:r>
              <a:rPr lang="en"/>
              <a:t>Kenya has its own PR society - the Public Relations Society of Kenya</a:t>
            </a:r>
            <a:endParaRPr/>
          </a:p>
          <a:p>
            <a:pPr indent="-317500" lvl="1" marL="914400" rtl="0" algn="l">
              <a:spcBef>
                <a:spcPts val="0"/>
              </a:spcBef>
              <a:spcAft>
                <a:spcPts val="0"/>
              </a:spcAft>
              <a:buSzPts val="1400"/>
              <a:buChar char="❏"/>
            </a:pPr>
            <a:r>
              <a:rPr lang="en"/>
              <a:t>It was established in 1971</a:t>
            </a:r>
            <a:endParaRPr/>
          </a:p>
          <a:p>
            <a:pPr indent="-317500" lvl="1" marL="914400" rtl="0" algn="l">
              <a:spcBef>
                <a:spcPts val="0"/>
              </a:spcBef>
              <a:spcAft>
                <a:spcPts val="0"/>
              </a:spcAft>
              <a:buSzPts val="1400"/>
              <a:buChar char="❏"/>
            </a:pPr>
            <a:r>
              <a:rPr lang="en"/>
              <a:t>Their objective is to “advance excellence” in PR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Nigeria</a:t>
            </a:r>
            <a:endParaRPr/>
          </a:p>
        </p:txBody>
      </p:sp>
      <p:sp>
        <p:nvSpPr>
          <p:cNvPr id="96" name="Google Shape;96;p1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Political talk is extremely common in Nigeria</a:t>
            </a:r>
            <a:endParaRPr/>
          </a:p>
          <a:p>
            <a:pPr indent="-317500" lvl="1" marL="914400" rtl="0" algn="l">
              <a:spcBef>
                <a:spcPts val="0"/>
              </a:spcBef>
              <a:spcAft>
                <a:spcPts val="0"/>
              </a:spcAft>
              <a:buSzPts val="1400"/>
              <a:buChar char="❏"/>
            </a:pPr>
            <a:r>
              <a:rPr lang="en"/>
              <a:t>Their radio and television programs are chock full of political content</a:t>
            </a:r>
            <a:endParaRPr/>
          </a:p>
          <a:p>
            <a:pPr indent="-342900" lvl="0" marL="457200" rtl="0" algn="l">
              <a:spcBef>
                <a:spcPts val="0"/>
              </a:spcBef>
              <a:spcAft>
                <a:spcPts val="0"/>
              </a:spcAft>
              <a:buSzPts val="1800"/>
              <a:buChar char="❏"/>
            </a:pPr>
            <a:r>
              <a:rPr lang="en"/>
              <a:t>If you want to work in PR in Nigeria, you better “be prepared to pitch the print press”</a:t>
            </a:r>
            <a:endParaRPr/>
          </a:p>
          <a:p>
            <a:pPr indent="-342900" lvl="0" marL="457200" rtl="0" algn="l">
              <a:spcBef>
                <a:spcPts val="0"/>
              </a:spcBef>
              <a:spcAft>
                <a:spcPts val="0"/>
              </a:spcAft>
              <a:buSzPts val="1800"/>
              <a:buChar char="❏"/>
            </a:pPr>
            <a:r>
              <a:rPr lang="en"/>
              <a:t>Though they are more open to opinion now, many writers and journalists still feel a sense of self-censorship </a:t>
            </a:r>
            <a:endParaRPr/>
          </a:p>
          <a:p>
            <a:pPr indent="-317500" lvl="1" marL="914400" rtl="0" algn="l">
              <a:spcBef>
                <a:spcPts val="0"/>
              </a:spcBef>
              <a:spcAft>
                <a:spcPts val="0"/>
              </a:spcAft>
              <a:buSzPts val="1400"/>
              <a:buChar char="❏"/>
            </a:pPr>
            <a:r>
              <a:rPr lang="en"/>
              <a:t>They are still very weary of what they say, to who, and on which platform</a:t>
            </a:r>
            <a:endParaRPr/>
          </a:p>
          <a:p>
            <a:pPr indent="-342900" lvl="0" marL="457200" rtl="0" algn="l">
              <a:spcBef>
                <a:spcPts val="0"/>
              </a:spcBef>
              <a:spcAft>
                <a:spcPts val="0"/>
              </a:spcAft>
              <a:buSzPts val="1800"/>
              <a:buChar char="❏"/>
            </a:pPr>
            <a:r>
              <a:rPr lang="en"/>
              <a:t>Though Nigeria is one of Sub-Saharan Africa’s most well-known and prominent places, 62% of the population is living in extreme poverty</a:t>
            </a:r>
            <a:endParaRPr/>
          </a:p>
          <a:p>
            <a:pPr indent="-342900" lvl="0" marL="457200" rtl="0" algn="l">
              <a:spcBef>
                <a:spcPts val="0"/>
              </a:spcBef>
              <a:spcAft>
                <a:spcPts val="0"/>
              </a:spcAft>
              <a:buSzPts val="1800"/>
              <a:buChar char="❏"/>
            </a:pPr>
            <a:r>
              <a:rPr lang="en"/>
              <a:t>Nigerian PR focuses greatly on corporate social responsibility</a:t>
            </a:r>
            <a:endParaRPr/>
          </a:p>
          <a:p>
            <a:pPr indent="-317500" lvl="1" marL="914400" rtl="0" algn="l">
              <a:spcBef>
                <a:spcPts val="0"/>
              </a:spcBef>
              <a:spcAft>
                <a:spcPts val="0"/>
              </a:spcAft>
              <a:buSzPts val="1400"/>
              <a:buChar char="❏"/>
            </a:pPr>
            <a:r>
              <a:rPr lang="en"/>
              <a:t>They also greatly value oral communication</a:t>
            </a:r>
            <a:endParaRPr/>
          </a:p>
        </p:txBody>
      </p:sp>
      <p:pic>
        <p:nvPicPr>
          <p:cNvPr id="97" name="Google Shape;97;p18"/>
          <p:cNvPicPr preferRelativeResize="0"/>
          <p:nvPr/>
        </p:nvPicPr>
        <p:blipFill>
          <a:blip r:embed="rId3">
            <a:alphaModFix/>
          </a:blip>
          <a:stretch>
            <a:fillRect/>
          </a:stretch>
        </p:blipFill>
        <p:spPr>
          <a:xfrm>
            <a:off x="5900325" y="59963"/>
            <a:ext cx="3028950" cy="1514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Business Norms</a:t>
            </a:r>
            <a:endParaRPr/>
          </a:p>
        </p:txBody>
      </p:sp>
      <p:sp>
        <p:nvSpPr>
          <p:cNvPr id="103" name="Google Shape;103;p1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When greeting one another, both parties usually engage in a formal handshake</a:t>
            </a:r>
            <a:endParaRPr/>
          </a:p>
          <a:p>
            <a:pPr indent="-317500" lvl="1" marL="914400" rtl="0" algn="l">
              <a:spcBef>
                <a:spcPts val="0"/>
              </a:spcBef>
              <a:spcAft>
                <a:spcPts val="0"/>
              </a:spcAft>
              <a:buSzPts val="1400"/>
              <a:buChar char="❏"/>
            </a:pPr>
            <a:r>
              <a:rPr lang="en"/>
              <a:t>Their greetings are also not short - they would prefer to have a conversation with you than to simply get down to business</a:t>
            </a:r>
            <a:endParaRPr/>
          </a:p>
          <a:p>
            <a:pPr indent="-342900" lvl="0" marL="457200" rtl="0" algn="l">
              <a:spcBef>
                <a:spcPts val="0"/>
              </a:spcBef>
              <a:spcAft>
                <a:spcPts val="0"/>
              </a:spcAft>
              <a:buSzPts val="1800"/>
              <a:buChar char="❏"/>
            </a:pPr>
            <a:r>
              <a:rPr lang="en"/>
              <a:t>Bringing small gifts with you is greatly appreciated</a:t>
            </a:r>
            <a:endParaRPr/>
          </a:p>
          <a:p>
            <a:pPr indent="-317500" lvl="1" marL="914400" rtl="0" algn="l">
              <a:spcBef>
                <a:spcPts val="0"/>
              </a:spcBef>
              <a:spcAft>
                <a:spcPts val="0"/>
              </a:spcAft>
              <a:buSzPts val="1400"/>
              <a:buChar char="❏"/>
            </a:pPr>
            <a:r>
              <a:rPr lang="en"/>
              <a:t>Especially if it’s a gift for a child</a:t>
            </a:r>
            <a:endParaRPr/>
          </a:p>
          <a:p>
            <a:pPr indent="-317500" lvl="1" marL="914400" rtl="0" algn="l">
              <a:spcBef>
                <a:spcPts val="0"/>
              </a:spcBef>
              <a:spcAft>
                <a:spcPts val="0"/>
              </a:spcAft>
              <a:buSzPts val="1400"/>
              <a:buChar char="❏"/>
            </a:pPr>
            <a:r>
              <a:rPr lang="en"/>
              <a:t>Gifts should always be wrapped, should never be handed over with your left hand, and should not contain alcohol</a:t>
            </a:r>
            <a:endParaRPr/>
          </a:p>
          <a:p>
            <a:pPr indent="-342900" lvl="0" marL="457200" rtl="0" algn="l">
              <a:spcBef>
                <a:spcPts val="0"/>
              </a:spcBef>
              <a:spcAft>
                <a:spcPts val="0"/>
              </a:spcAft>
              <a:buSzPts val="1800"/>
              <a:buChar char="❏"/>
            </a:pPr>
            <a:r>
              <a:rPr lang="en"/>
              <a:t>When conducting business within Africa, you should have a contingency plan that includes 2-3 extra years</a:t>
            </a:r>
            <a:endParaRPr/>
          </a:p>
          <a:p>
            <a:pPr indent="-317500" lvl="1" marL="914400" rtl="0" algn="l">
              <a:spcBef>
                <a:spcPts val="0"/>
              </a:spcBef>
              <a:spcAft>
                <a:spcPts val="0"/>
              </a:spcAft>
              <a:buSzPts val="1400"/>
              <a:buChar char="❏"/>
            </a:pPr>
            <a:r>
              <a:rPr lang="en"/>
              <a:t>You need to build up your relationship with the locals first and gain their trust</a:t>
            </a:r>
            <a:endParaRPr/>
          </a:p>
          <a:p>
            <a:pPr indent="-317500" lvl="1" marL="914400" rtl="0" algn="l">
              <a:spcBef>
                <a:spcPts val="0"/>
              </a:spcBef>
              <a:spcAft>
                <a:spcPts val="0"/>
              </a:spcAft>
              <a:buSzPts val="1400"/>
              <a:buChar char="❏"/>
            </a:pPr>
            <a:r>
              <a:rPr lang="en"/>
              <a:t>In Africa, time is plentiful and time is money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Religion </a:t>
            </a:r>
            <a:endParaRPr/>
          </a:p>
        </p:txBody>
      </p:sp>
      <p:pic>
        <p:nvPicPr>
          <p:cNvPr id="109" name="Google Shape;109;p20"/>
          <p:cNvPicPr preferRelativeResize="0"/>
          <p:nvPr/>
        </p:nvPicPr>
        <p:blipFill>
          <a:blip r:embed="rId3">
            <a:alphaModFix/>
          </a:blip>
          <a:stretch>
            <a:fillRect/>
          </a:stretch>
        </p:blipFill>
        <p:spPr>
          <a:xfrm>
            <a:off x="645100" y="1251575"/>
            <a:ext cx="3561025" cy="3421075"/>
          </a:xfrm>
          <a:prstGeom prst="rect">
            <a:avLst/>
          </a:prstGeom>
          <a:noFill/>
          <a:ln>
            <a:noFill/>
          </a:ln>
        </p:spPr>
      </p:pic>
      <p:pic>
        <p:nvPicPr>
          <p:cNvPr id="110" name="Google Shape;110;p20"/>
          <p:cNvPicPr preferRelativeResize="0"/>
          <p:nvPr/>
        </p:nvPicPr>
        <p:blipFill>
          <a:blip r:embed="rId4">
            <a:alphaModFix/>
          </a:blip>
          <a:stretch>
            <a:fillRect/>
          </a:stretch>
        </p:blipFill>
        <p:spPr>
          <a:xfrm>
            <a:off x="4673200" y="963150"/>
            <a:ext cx="3126150" cy="3637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Media &amp; Technology</a:t>
            </a:r>
            <a:endParaRPr/>
          </a:p>
        </p:txBody>
      </p:sp>
      <p:sp>
        <p:nvSpPr>
          <p:cNvPr id="116" name="Google Shape;116;p2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Due to high illiteracy rates, PR practitioners need to get crafty with their messages</a:t>
            </a:r>
            <a:endParaRPr/>
          </a:p>
          <a:p>
            <a:pPr indent="-317500" lvl="1" marL="914400" rtl="0" algn="l">
              <a:spcBef>
                <a:spcPts val="0"/>
              </a:spcBef>
              <a:spcAft>
                <a:spcPts val="0"/>
              </a:spcAft>
              <a:buSzPts val="1400"/>
              <a:buChar char="❏"/>
            </a:pPr>
            <a:r>
              <a:rPr lang="en"/>
              <a:t>Outside of very main and/or central areas, newspaper circulation is rare</a:t>
            </a:r>
            <a:endParaRPr/>
          </a:p>
          <a:p>
            <a:pPr indent="-317500" lvl="1" marL="914400" rtl="0" algn="l">
              <a:spcBef>
                <a:spcPts val="0"/>
              </a:spcBef>
              <a:spcAft>
                <a:spcPts val="0"/>
              </a:spcAft>
              <a:buSzPts val="1400"/>
              <a:buChar char="❏"/>
            </a:pPr>
            <a:r>
              <a:rPr lang="en"/>
              <a:t>Digital communication blasts have become increasingly popular</a:t>
            </a:r>
            <a:endParaRPr/>
          </a:p>
          <a:p>
            <a:pPr indent="-342900" lvl="0" marL="457200" rtl="0" algn="l">
              <a:spcBef>
                <a:spcPts val="0"/>
              </a:spcBef>
              <a:spcAft>
                <a:spcPts val="0"/>
              </a:spcAft>
              <a:buSzPts val="1800"/>
              <a:buChar char="❏"/>
            </a:pPr>
            <a:r>
              <a:rPr lang="en"/>
              <a:t>Gallup News conducted a survey with people living in Sub-Saharan Africa</a:t>
            </a:r>
            <a:endParaRPr/>
          </a:p>
          <a:p>
            <a:pPr indent="-317500" lvl="1" marL="914400" rtl="0" algn="l">
              <a:spcBef>
                <a:spcPts val="0"/>
              </a:spcBef>
              <a:spcAft>
                <a:spcPts val="0"/>
              </a:spcAft>
              <a:buSzPts val="1400"/>
              <a:buChar char="❏"/>
            </a:pPr>
            <a:r>
              <a:rPr lang="en"/>
              <a:t>59% of respondents said that they mostly rely on national radio to get their information</a:t>
            </a:r>
            <a:endParaRPr/>
          </a:p>
          <a:p>
            <a:pPr indent="-342900" lvl="0" marL="457200" rtl="0" algn="l">
              <a:spcBef>
                <a:spcPts val="0"/>
              </a:spcBef>
              <a:spcAft>
                <a:spcPts val="0"/>
              </a:spcAft>
              <a:buSzPts val="1800"/>
              <a:buChar char="❏"/>
            </a:pPr>
            <a:r>
              <a:rPr lang="en"/>
              <a:t>Television sets are still fairly expensive for most people living in Africa</a:t>
            </a:r>
            <a:endParaRPr/>
          </a:p>
          <a:p>
            <a:pPr indent="-317500" lvl="1" marL="914400" rtl="0" algn="l">
              <a:spcBef>
                <a:spcPts val="0"/>
              </a:spcBef>
              <a:spcAft>
                <a:spcPts val="0"/>
              </a:spcAft>
              <a:buSzPts val="1400"/>
              <a:buChar char="❏"/>
            </a:pPr>
            <a:r>
              <a:rPr lang="en"/>
              <a:t>A television set typically costs 10% of their monthly income</a:t>
            </a:r>
            <a:endParaRPr/>
          </a:p>
          <a:p>
            <a:pPr indent="-342900" lvl="0" marL="457200" rtl="0" algn="l">
              <a:spcBef>
                <a:spcPts val="0"/>
              </a:spcBef>
              <a:spcAft>
                <a:spcPts val="0"/>
              </a:spcAft>
              <a:buSzPts val="1800"/>
              <a:buChar char="❏"/>
            </a:pPr>
            <a:r>
              <a:rPr lang="en"/>
              <a:t>Mobile phone use has skyrocketed over the last decade</a:t>
            </a:r>
            <a:endParaRPr/>
          </a:p>
          <a:p>
            <a:pPr indent="-317500" lvl="1" marL="914400" rtl="0" algn="l">
              <a:spcBef>
                <a:spcPts val="0"/>
              </a:spcBef>
              <a:spcAft>
                <a:spcPts val="0"/>
              </a:spcAft>
              <a:buSzPts val="1400"/>
              <a:buChar char="❏"/>
            </a:pPr>
            <a:r>
              <a:rPr lang="en"/>
              <a:t>The number of people with cellphones has quadrupled over the past 10 years</a:t>
            </a:r>
            <a:endParaRPr/>
          </a:p>
          <a:p>
            <a:pPr indent="-342900" lvl="0" marL="457200" rtl="0" algn="l">
              <a:spcBef>
                <a:spcPts val="0"/>
              </a:spcBef>
              <a:spcAft>
                <a:spcPts val="0"/>
              </a:spcAft>
              <a:buSzPts val="1800"/>
              <a:buChar char="❏"/>
            </a:pPr>
            <a:r>
              <a:rPr lang="en"/>
              <a:t>Still, 400 million people are still without a reliable connection</a:t>
            </a:r>
            <a:endParaRPr/>
          </a:p>
          <a:p>
            <a:pPr indent="-317500" lvl="1" marL="914400" rtl="0" algn="l">
              <a:spcBef>
                <a:spcPts val="0"/>
              </a:spcBef>
              <a:spcAft>
                <a:spcPts val="0"/>
              </a:spcAft>
              <a:buSzPts val="1400"/>
              <a:buChar char="❏"/>
            </a:pPr>
            <a:r>
              <a:rPr lang="en"/>
              <a:t>About 44% of Africans are part of a mobile subscription; the rest of the world has a 66% average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