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layfair Displ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fairDisplay-italic.fntdata"/><Relationship Id="rId10" Type="http://schemas.openxmlformats.org/officeDocument/2006/relationships/slide" Target="slides/slide5.xml"/><Relationship Id="rId32" Type="http://schemas.openxmlformats.org/officeDocument/2006/relationships/font" Target="fonts/PlayfairDispl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PlayfairDispl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5d9c9f7e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5d9c9f7e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59542b4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59542b4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59542b4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59542b4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59542b4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59542b4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581962e6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581962e6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6034762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6034762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60347626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60347626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0347626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0347626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0347626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0347626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60347626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0347626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602f52f4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602f52f4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60347626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60347626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60347626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60347626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59542b45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59542b45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60347626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60347626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581962e6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581962e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6034762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034762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581962e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581962e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5d9c9f7e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5d9c9f7e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5d9c9f7e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5d9c9f7e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602f52f4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602f52f4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602f52f4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602f52f4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d9c9f7e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d9c9f7e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602f52f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602f52f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bcnews.go.com/Politics/video/trump-bans-transgender-service-members-48864271"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dictionary.com/browse/discrimination" TargetMode="External"/><Relationship Id="rId4" Type="http://schemas.openxmlformats.org/officeDocument/2006/relationships/hyperlink" Target="https://www.thecanadianencyclopedia.ca/en/article/prejudice-and-discrimination" TargetMode="External"/><Relationship Id="rId10" Type="http://schemas.openxmlformats.org/officeDocument/2006/relationships/hyperlink" Target="https://www.khanacademy.org/test-prep/mcat/individuals-and-society/discrimination/a/examples-of-discrimination-in-society-today" TargetMode="External"/><Relationship Id="rId9" Type="http://schemas.openxmlformats.org/officeDocument/2006/relationships/hyperlink" Target="https://www.equalityhumanrights.com/en/advice-and-guidance/disability-discrimination" TargetMode="External"/><Relationship Id="rId5" Type="http://schemas.openxmlformats.org/officeDocument/2006/relationships/hyperlink" Target="https://www.cnbc.com/2018/08/10/ex-nike-employees-sue-over-gender-discrimination-hostile-workplace.html" TargetMode="External"/><Relationship Id="rId6" Type="http://schemas.openxmlformats.org/officeDocument/2006/relationships/hyperlink" Target="https://en.wikipedia.org/wiki/Marriage_bar" TargetMode="External"/><Relationship Id="rId7" Type="http://schemas.openxmlformats.org/officeDocument/2006/relationships/hyperlink" Target="https://en.wikipedia.org/wiki/Women%27s_rights#Equal_employment" TargetMode="External"/><Relationship Id="rId8" Type="http://schemas.openxmlformats.org/officeDocument/2006/relationships/hyperlink" Target="https://www.thecanadianencyclopedia.ca/en/article/prejudice-and-discrimin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hrc.org/resources/transgender-military-service" TargetMode="External"/><Relationship Id="rId4" Type="http://schemas.openxmlformats.org/officeDocument/2006/relationships/hyperlink" Target="https://abcnews.go.com/Politics/video/trump-bans-transgender-service-members-48864271" TargetMode="External"/><Relationship Id="rId10" Type="http://schemas.openxmlformats.org/officeDocument/2006/relationships/hyperlink" Target="https://www.cnn.com/2013/05/28/us/same-sex-marriage-fast-facts/index.html" TargetMode="External"/><Relationship Id="rId9" Type="http://schemas.openxmlformats.org/officeDocument/2006/relationships/hyperlink" Target="https://www.latimes.com/opinion/op-ed/la-oe-cuneo-gay-blood-donor-20180705-story.html" TargetMode="External"/><Relationship Id="rId5" Type="http://schemas.openxmlformats.org/officeDocument/2006/relationships/hyperlink" Target="https://www.theguardian.com/us-news/2018/mar/23/donald-trump-transgender-military-ban-white-house-memo" TargetMode="External"/><Relationship Id="rId6" Type="http://schemas.openxmlformats.org/officeDocument/2006/relationships/hyperlink" Target="https://www.cnn.com/2016/08/23/us/transgender-bathroom-policies/index.html" TargetMode="External"/><Relationship Id="rId7" Type="http://schemas.openxmlformats.org/officeDocument/2006/relationships/hyperlink" Target="https://www.vox.com/policy-and-politics/2018/10/22/18007978/trump-administration-lgbtq-transgender-discrimination-civil-rights" TargetMode="External"/><Relationship Id="rId8" Type="http://schemas.openxmlformats.org/officeDocument/2006/relationships/hyperlink" Target="https://www.cbc.ca/news/politics/liberal-blood-ban-gay-men-1.460876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Discrimination</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Sasha, Lindsay, Hannah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Disability Discrimination</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The Canadian Human Rights Act</a:t>
            </a:r>
            <a:endParaRPr i="1"/>
          </a:p>
          <a:p>
            <a:pPr indent="-342900" lvl="0" marL="457200" rtl="0" algn="l">
              <a:spcBef>
                <a:spcPts val="1600"/>
              </a:spcBef>
              <a:spcAft>
                <a:spcPts val="0"/>
              </a:spcAft>
              <a:buSzPts val="1800"/>
              <a:buChar char="❏"/>
            </a:pPr>
            <a:r>
              <a:rPr lang="en"/>
              <a:t>Prohibits discrimination against persons with </a:t>
            </a:r>
            <a:r>
              <a:rPr lang="en"/>
              <a:t>disabilities</a:t>
            </a:r>
            <a:r>
              <a:rPr lang="en"/>
              <a:t> and the Equality Rights Section of the Canadian Charter of Rights and Freedoms </a:t>
            </a:r>
            <a:r>
              <a:rPr lang="en"/>
              <a:t>guarantees</a:t>
            </a:r>
            <a:r>
              <a:rPr lang="en"/>
              <a:t> people with disabilities equal benefit and protection before and under the law</a:t>
            </a:r>
            <a:endParaRPr/>
          </a:p>
          <a:p>
            <a:pPr indent="-342900" lvl="0" marL="457200" rtl="0" algn="l">
              <a:spcBef>
                <a:spcPts val="0"/>
              </a:spcBef>
              <a:spcAft>
                <a:spcPts val="0"/>
              </a:spcAft>
              <a:buSzPts val="1800"/>
              <a:buChar char="❏"/>
            </a:pPr>
            <a:r>
              <a:rPr lang="en"/>
              <a:t>Could be a one-off action, a rule or policy or the existence of physical or communication barriers </a:t>
            </a:r>
            <a:endParaRPr/>
          </a:p>
          <a:p>
            <a:pPr indent="-342900" lvl="0" marL="457200" rtl="0" algn="l">
              <a:spcBef>
                <a:spcPts val="0"/>
              </a:spcBef>
              <a:spcAft>
                <a:spcPts val="0"/>
              </a:spcAft>
              <a:buSzPts val="1800"/>
              <a:buChar char="❏"/>
            </a:pPr>
            <a:r>
              <a:rPr lang="en"/>
              <a:t>Does not have to be intentional to be unlawful </a:t>
            </a:r>
            <a:endParaRPr/>
          </a:p>
          <a:p>
            <a:pPr indent="-342900" lvl="0" marL="457200" rtl="0" algn="l">
              <a:spcBef>
                <a:spcPts val="0"/>
              </a:spcBef>
              <a:spcAft>
                <a:spcPts val="0"/>
              </a:spcAft>
              <a:buSzPts val="1800"/>
              <a:buChar char="❏"/>
            </a:pPr>
            <a:r>
              <a:rPr lang="en"/>
              <a:t>6 main types of disability discrimination </a:t>
            </a:r>
            <a:endParaRPr/>
          </a:p>
          <a:p>
            <a:pPr indent="-317500" lvl="1" marL="914400" rtl="0" algn="l">
              <a:spcBef>
                <a:spcPts val="0"/>
              </a:spcBef>
              <a:spcAft>
                <a:spcPts val="0"/>
              </a:spcAft>
              <a:buSzPts val="1400"/>
              <a:buChar char="❏"/>
            </a:pPr>
            <a:r>
              <a:rPr lang="en"/>
              <a:t>Direct</a:t>
            </a:r>
            <a:r>
              <a:rPr lang="en"/>
              <a:t> discrimination, </a:t>
            </a:r>
            <a:r>
              <a:rPr lang="en"/>
              <a:t>indirect</a:t>
            </a:r>
            <a:r>
              <a:rPr lang="en"/>
              <a:t> discrimination, failure to make reasonable adjustments, discrimination arising from disability, harassment, victimisation </a:t>
            </a:r>
            <a:endParaRPr/>
          </a:p>
        </p:txBody>
      </p:sp>
      <p:pic>
        <p:nvPicPr>
          <p:cNvPr id="118" name="Google Shape;118;p22"/>
          <p:cNvPicPr preferRelativeResize="0"/>
          <p:nvPr/>
        </p:nvPicPr>
        <p:blipFill>
          <a:blip r:embed="rId3">
            <a:alphaModFix/>
          </a:blip>
          <a:stretch>
            <a:fillRect/>
          </a:stretch>
        </p:blipFill>
        <p:spPr>
          <a:xfrm>
            <a:off x="6055338" y="56963"/>
            <a:ext cx="2619375"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Equality Act</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Equality Act 2010 - you must not  be discriminated </a:t>
            </a:r>
            <a:r>
              <a:rPr lang="en"/>
              <a:t>against</a:t>
            </a:r>
            <a:r>
              <a:rPr lang="en"/>
              <a:t> </a:t>
            </a:r>
            <a:endParaRPr/>
          </a:p>
          <a:p>
            <a:pPr indent="0" lvl="0" marL="0" rtl="0" algn="l">
              <a:lnSpc>
                <a:spcPct val="100000"/>
              </a:lnSpc>
              <a:spcBef>
                <a:spcPts val="1600"/>
              </a:spcBef>
              <a:spcAft>
                <a:spcPts val="0"/>
              </a:spcAft>
              <a:buNone/>
            </a:pPr>
            <a:r>
              <a:rPr lang="en"/>
              <a:t>because:</a:t>
            </a:r>
            <a:endParaRPr/>
          </a:p>
          <a:p>
            <a:pPr indent="-342900" lvl="0" marL="457200" rtl="0" algn="l">
              <a:spcBef>
                <a:spcPts val="1600"/>
              </a:spcBef>
              <a:spcAft>
                <a:spcPts val="0"/>
              </a:spcAft>
              <a:buSzPts val="1800"/>
              <a:buChar char="❏"/>
            </a:pPr>
            <a:r>
              <a:rPr lang="en"/>
              <a:t>You have a disability </a:t>
            </a:r>
            <a:endParaRPr/>
          </a:p>
          <a:p>
            <a:pPr indent="-342900" lvl="0" marL="457200" rtl="0" algn="l">
              <a:spcBef>
                <a:spcPts val="0"/>
              </a:spcBef>
              <a:spcAft>
                <a:spcPts val="0"/>
              </a:spcAft>
              <a:buSzPts val="1800"/>
              <a:buChar char="❏"/>
            </a:pPr>
            <a:r>
              <a:rPr lang="en"/>
              <a:t>Someone thinks you have a disability (Discrimination by perception)</a:t>
            </a:r>
            <a:endParaRPr/>
          </a:p>
          <a:p>
            <a:pPr indent="-342900" lvl="0" marL="457200" rtl="0" algn="l">
              <a:spcBef>
                <a:spcPts val="0"/>
              </a:spcBef>
              <a:spcAft>
                <a:spcPts val="0"/>
              </a:spcAft>
              <a:buSzPts val="1800"/>
              <a:buChar char="❏"/>
            </a:pPr>
            <a:r>
              <a:rPr lang="en"/>
              <a:t>You are connected to someone with a disability (discrimination by association)</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It is not unlawful discrimination to treat a disabled person more favourably than a non-disabled person </a:t>
            </a:r>
            <a:endParaRPr/>
          </a:p>
          <a:p>
            <a:pPr indent="0" lvl="0" marL="0" rtl="0" algn="l">
              <a:spcBef>
                <a:spcPts val="1600"/>
              </a:spcBef>
              <a:spcAft>
                <a:spcPts val="1600"/>
              </a:spcAft>
              <a:buNone/>
            </a:pPr>
            <a:r>
              <a:t/>
            </a:r>
            <a:endParaRPr/>
          </a:p>
        </p:txBody>
      </p:sp>
      <p:pic>
        <p:nvPicPr>
          <p:cNvPr descr="Image result for disability" id="125" name="Google Shape;125;p23"/>
          <p:cNvPicPr preferRelativeResize="0"/>
          <p:nvPr/>
        </p:nvPicPr>
        <p:blipFill>
          <a:blip r:embed="rId3">
            <a:alphaModFix/>
          </a:blip>
          <a:stretch>
            <a:fillRect/>
          </a:stretch>
        </p:blipFill>
        <p:spPr>
          <a:xfrm>
            <a:off x="6771300" y="39135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Equality Act Con.</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D3A3B"/>
                </a:solidFill>
                <a:highlight>
                  <a:srgbClr val="FFFFFF"/>
                </a:highlight>
              </a:rPr>
              <a:t>You are covered by the Equality Act if you have a progressive condition like HIV, cancer or multiple sclerosis, even if you are currently able to carry out normal day to day activities. You are protected as soon as you are diagnosed with a progressive condition.</a:t>
            </a:r>
            <a:endParaRPr sz="1400">
              <a:solidFill>
                <a:srgbClr val="3D3A3B"/>
              </a:solidFill>
              <a:highlight>
                <a:srgbClr val="FFFFFF"/>
              </a:highlight>
            </a:endParaRPr>
          </a:p>
          <a:p>
            <a:pPr indent="0" lvl="0" marL="0" rtl="0" algn="l">
              <a:spcBef>
                <a:spcPts val="1600"/>
              </a:spcBef>
              <a:spcAft>
                <a:spcPts val="1600"/>
              </a:spcAft>
              <a:buNone/>
            </a:pPr>
            <a:r>
              <a:rPr lang="en" sz="1400">
                <a:solidFill>
                  <a:srgbClr val="3D3A3B"/>
                </a:solidFill>
                <a:highlight>
                  <a:srgbClr val="FFFFFF"/>
                </a:highlight>
              </a:rPr>
              <a:t>You are also covered by the Equality Act if you had a disability in the past. For example, if you had a mental health condition in the past which lasted for over 12 months, but you have now recovered, you are still protected from discrimination because of that disability.</a:t>
            </a:r>
            <a:endParaRPr sz="1400">
              <a:solidFill>
                <a:srgbClr val="3D3A3B"/>
              </a:solidFill>
              <a:highlight>
                <a:srgbClr val="FFFFFF"/>
              </a:highlight>
            </a:endParaRPr>
          </a:p>
        </p:txBody>
      </p:sp>
      <p:pic>
        <p:nvPicPr>
          <p:cNvPr descr="Image result for disability" id="132" name="Google Shape;132;p24"/>
          <p:cNvPicPr preferRelativeResize="0"/>
          <p:nvPr/>
        </p:nvPicPr>
        <p:blipFill>
          <a:blip r:embed="rId3">
            <a:alphaModFix/>
          </a:blip>
          <a:stretch>
            <a:fillRect/>
          </a:stretch>
        </p:blipFill>
        <p:spPr>
          <a:xfrm>
            <a:off x="5710475" y="2813425"/>
            <a:ext cx="2076450" cy="2105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Workplace Disability Discrimination </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Ministry of Labour - </a:t>
            </a:r>
            <a:r>
              <a:rPr lang="en"/>
              <a:t>guidelines</a:t>
            </a:r>
            <a:r>
              <a:rPr lang="en"/>
              <a:t> on how to make the workplace more accessible, </a:t>
            </a:r>
            <a:r>
              <a:rPr lang="en"/>
              <a:t>accommodations</a:t>
            </a:r>
            <a:r>
              <a:rPr lang="en"/>
              <a:t>, and supports workers who may have been discriminated due to their disability </a:t>
            </a:r>
            <a:endParaRPr/>
          </a:p>
          <a:p>
            <a:pPr indent="-342900" lvl="0" marL="457200" rtl="0" algn="l">
              <a:spcBef>
                <a:spcPts val="0"/>
              </a:spcBef>
              <a:spcAft>
                <a:spcPts val="0"/>
              </a:spcAft>
              <a:buSzPts val="1800"/>
              <a:buChar char="❏"/>
            </a:pPr>
            <a:r>
              <a:rPr lang="en"/>
              <a:t> Sometimes Un</a:t>
            </a:r>
            <a:r>
              <a:rPr lang="en"/>
              <a:t>intentional….</a:t>
            </a:r>
            <a:endParaRPr/>
          </a:p>
          <a:p>
            <a:pPr indent="-317500" lvl="1" marL="914400" rtl="0" algn="l">
              <a:spcBef>
                <a:spcPts val="0"/>
              </a:spcBef>
              <a:spcAft>
                <a:spcPts val="0"/>
              </a:spcAft>
              <a:buSzPts val="1400"/>
              <a:buChar char="❏"/>
            </a:pPr>
            <a:r>
              <a:rPr lang="en"/>
              <a:t>Employers lack of understanding </a:t>
            </a:r>
            <a:endParaRPr/>
          </a:p>
          <a:p>
            <a:pPr indent="-317500" lvl="1" marL="914400" rtl="0" algn="l">
              <a:spcBef>
                <a:spcPts val="0"/>
              </a:spcBef>
              <a:spcAft>
                <a:spcPts val="0"/>
              </a:spcAft>
              <a:buSzPts val="1400"/>
              <a:buChar char="❏"/>
            </a:pPr>
            <a:r>
              <a:rPr lang="en"/>
              <a:t>Busy workspaces</a:t>
            </a:r>
            <a:endParaRPr/>
          </a:p>
          <a:p>
            <a:pPr indent="-317500" lvl="1" marL="914400" rtl="0" algn="l">
              <a:spcBef>
                <a:spcPts val="0"/>
              </a:spcBef>
              <a:spcAft>
                <a:spcPts val="0"/>
              </a:spcAft>
              <a:buSzPts val="1400"/>
              <a:buChar char="❏"/>
            </a:pPr>
            <a:r>
              <a:rPr lang="en"/>
              <a:t>Low background noise (office radio)</a:t>
            </a:r>
            <a:endParaRPr/>
          </a:p>
          <a:p>
            <a:pPr indent="-342900" lvl="0" marL="457200" rtl="0" algn="l">
              <a:spcBef>
                <a:spcPts val="0"/>
              </a:spcBef>
              <a:spcAft>
                <a:spcPts val="0"/>
              </a:spcAft>
              <a:buSzPts val="1800"/>
              <a:buChar char="❏"/>
            </a:pPr>
            <a:r>
              <a:rPr lang="en"/>
              <a:t>Sometimes intentional……</a:t>
            </a:r>
            <a:endParaRPr/>
          </a:p>
          <a:p>
            <a:pPr indent="-317500" lvl="1" marL="914400" rtl="0" algn="l">
              <a:spcBef>
                <a:spcPts val="0"/>
              </a:spcBef>
              <a:spcAft>
                <a:spcPts val="0"/>
              </a:spcAft>
              <a:buSzPts val="1400"/>
              <a:buChar char="❏"/>
            </a:pPr>
            <a:r>
              <a:rPr lang="en"/>
              <a:t>Not making change</a:t>
            </a:r>
            <a:endParaRPr/>
          </a:p>
          <a:p>
            <a:pPr indent="-317500" lvl="1" marL="914400" rtl="0" algn="l">
              <a:spcBef>
                <a:spcPts val="0"/>
              </a:spcBef>
              <a:spcAft>
                <a:spcPts val="0"/>
              </a:spcAft>
              <a:buSzPts val="1400"/>
              <a:buChar char="❏"/>
            </a:pPr>
            <a:r>
              <a:rPr lang="en"/>
              <a:t>Make unreasonable demands from employee</a:t>
            </a:r>
            <a:endParaRPr/>
          </a:p>
          <a:p>
            <a:pPr indent="-317500" lvl="1" marL="914400" rtl="0" algn="l">
              <a:spcBef>
                <a:spcPts val="0"/>
              </a:spcBef>
              <a:spcAft>
                <a:spcPts val="0"/>
              </a:spcAft>
              <a:buSzPts val="1400"/>
              <a:buChar char="❏"/>
            </a:pPr>
            <a:r>
              <a:rPr lang="en"/>
              <a:t>Making it difficult to the point where employee quits</a:t>
            </a:r>
            <a:endParaRPr/>
          </a:p>
        </p:txBody>
      </p:sp>
      <p:pic>
        <p:nvPicPr>
          <p:cNvPr id="139" name="Google Shape;139;p25"/>
          <p:cNvPicPr preferRelativeResize="0"/>
          <p:nvPr/>
        </p:nvPicPr>
        <p:blipFill>
          <a:blip r:embed="rId3">
            <a:alphaModFix/>
          </a:blip>
          <a:stretch>
            <a:fillRect/>
          </a:stretch>
        </p:blipFill>
        <p:spPr>
          <a:xfrm>
            <a:off x="5746200" y="1848525"/>
            <a:ext cx="3086100" cy="308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AODA</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300">
                <a:solidFill>
                  <a:srgbClr val="212121"/>
                </a:solidFill>
                <a:highlight>
                  <a:srgbClr val="FFFFFF"/>
                </a:highlight>
              </a:rPr>
              <a:t>any degree of physical disability, infirmity, malformation or disfigurement that is caused by bodily injury, birth defect or illness and, without limiting the generality of the foregoing, includes diabetes mellitus, epilepsy, a brain injury, any degree of paralysis, amputation, lack of physical co-ordination, blindness or visual impediment, deafness or hearing impairment, muteness or speech impediment, or physical reliance on a guide dog or other animal or on a wheelchair or other remedial appliance or device,</a:t>
            </a:r>
            <a:endParaRPr sz="1300">
              <a:solidFill>
                <a:srgbClr val="212121"/>
              </a:solidFill>
              <a:highlight>
                <a:srgbClr val="FFFFFF"/>
              </a:highlight>
            </a:endParaRPr>
          </a:p>
          <a:p>
            <a:pPr indent="-342900" lvl="0" marL="457200" rtl="0" algn="l">
              <a:spcBef>
                <a:spcPts val="0"/>
              </a:spcBef>
              <a:spcAft>
                <a:spcPts val="0"/>
              </a:spcAft>
              <a:buSzPts val="1800"/>
              <a:buChar char="❏"/>
            </a:pPr>
            <a:r>
              <a:rPr lang="en" sz="1300">
                <a:solidFill>
                  <a:srgbClr val="212121"/>
                </a:solidFill>
                <a:highlight>
                  <a:srgbClr val="FFFFFF"/>
                </a:highlight>
              </a:rPr>
              <a:t>(b) a condition of mental impairment or a developmental disability,</a:t>
            </a:r>
            <a:endParaRPr sz="1300">
              <a:solidFill>
                <a:srgbClr val="212121"/>
              </a:solidFill>
              <a:highlight>
                <a:srgbClr val="FFFFFF"/>
              </a:highlight>
            </a:endParaRPr>
          </a:p>
          <a:p>
            <a:pPr indent="-342900" lvl="0" marL="457200" rtl="0" algn="l">
              <a:spcBef>
                <a:spcPts val="0"/>
              </a:spcBef>
              <a:spcAft>
                <a:spcPts val="0"/>
              </a:spcAft>
              <a:buSzPts val="1800"/>
              <a:buChar char="❏"/>
            </a:pPr>
            <a:r>
              <a:rPr lang="en" sz="1300">
                <a:solidFill>
                  <a:srgbClr val="212121"/>
                </a:solidFill>
                <a:highlight>
                  <a:srgbClr val="FFFFFF"/>
                </a:highlight>
              </a:rPr>
              <a:t>(c) a learning disability, or a dysfunction in one or more of the processes involved in understanding or using symbols or spoken language,</a:t>
            </a:r>
            <a:endParaRPr sz="1300">
              <a:solidFill>
                <a:srgbClr val="212121"/>
              </a:solidFill>
              <a:highlight>
                <a:srgbClr val="FFFFFF"/>
              </a:highlight>
            </a:endParaRPr>
          </a:p>
          <a:p>
            <a:pPr indent="-342900" lvl="0" marL="457200" rtl="0" algn="l">
              <a:spcBef>
                <a:spcPts val="0"/>
              </a:spcBef>
              <a:spcAft>
                <a:spcPts val="0"/>
              </a:spcAft>
              <a:buSzPts val="1800"/>
              <a:buChar char="❏"/>
            </a:pPr>
            <a:r>
              <a:rPr lang="en" sz="1300">
                <a:solidFill>
                  <a:srgbClr val="212121"/>
                </a:solidFill>
                <a:highlight>
                  <a:srgbClr val="FFFFFF"/>
                </a:highlight>
              </a:rPr>
              <a:t>(d) a mental disorder, or</a:t>
            </a:r>
            <a:endParaRPr sz="1300">
              <a:solidFill>
                <a:srgbClr val="212121"/>
              </a:solidFill>
              <a:highlight>
                <a:srgbClr val="FFFFFF"/>
              </a:highlight>
            </a:endParaRPr>
          </a:p>
          <a:p>
            <a:pPr indent="-342900" lvl="0" marL="457200" rtl="0" algn="l">
              <a:spcBef>
                <a:spcPts val="0"/>
              </a:spcBef>
              <a:spcAft>
                <a:spcPts val="0"/>
              </a:spcAft>
              <a:buSzPts val="1800"/>
              <a:buChar char="❏"/>
            </a:pPr>
            <a:r>
              <a:rPr lang="en" sz="1300">
                <a:solidFill>
                  <a:srgbClr val="212121"/>
                </a:solidFill>
                <a:highlight>
                  <a:srgbClr val="FFFFFF"/>
                </a:highlight>
              </a:rPr>
              <a:t>(e) an injury or disability for which benefits were claimed or received under the insurance plan established under the Workplace Safety and Insurance Act, 1997;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Discrimination</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Military in the US</a:t>
            </a:r>
            <a:endParaRPr/>
          </a:p>
          <a:p>
            <a:pPr indent="-342900" lvl="0" marL="457200" rtl="0" algn="l">
              <a:spcBef>
                <a:spcPts val="0"/>
              </a:spcBef>
              <a:spcAft>
                <a:spcPts val="0"/>
              </a:spcAft>
              <a:buSzPts val="1800"/>
              <a:buChar char="❏"/>
            </a:pPr>
            <a:r>
              <a:rPr lang="en"/>
              <a:t>Marriage US (same rights as a married couple)</a:t>
            </a:r>
            <a:endParaRPr/>
          </a:p>
          <a:p>
            <a:pPr indent="-342900" lvl="0" marL="457200" rtl="0" algn="l">
              <a:spcBef>
                <a:spcPts val="0"/>
              </a:spcBef>
              <a:spcAft>
                <a:spcPts val="0"/>
              </a:spcAft>
              <a:buSzPts val="1800"/>
              <a:buChar char="❏"/>
            </a:pPr>
            <a:r>
              <a:rPr lang="en"/>
              <a:t>AIDs crisis, blood donation for gay/bisexual men</a:t>
            </a:r>
            <a:endParaRPr/>
          </a:p>
          <a:p>
            <a:pPr indent="-342900" lvl="0" marL="457200" rtl="0" algn="l">
              <a:spcBef>
                <a:spcPts val="0"/>
              </a:spcBef>
              <a:spcAft>
                <a:spcPts val="0"/>
              </a:spcAft>
              <a:buSzPts val="1800"/>
              <a:buChar char="❏"/>
            </a:pPr>
            <a:r>
              <a:rPr lang="en"/>
              <a:t>Bathroom bans (more prominent in US)</a:t>
            </a:r>
            <a:endParaRPr/>
          </a:p>
          <a:p>
            <a:pPr indent="0" lvl="0" marL="457200" rtl="0" algn="l">
              <a:spcBef>
                <a:spcPts val="1600"/>
              </a:spcBef>
              <a:spcAft>
                <a:spcPts val="1600"/>
              </a:spcAft>
              <a:buNone/>
            </a:pPr>
            <a:r>
              <a:t/>
            </a:r>
            <a:endParaRPr/>
          </a:p>
        </p:txBody>
      </p:sp>
      <p:pic>
        <p:nvPicPr>
          <p:cNvPr id="152" name="Google Shape;152;p27"/>
          <p:cNvPicPr preferRelativeResize="0"/>
          <p:nvPr/>
        </p:nvPicPr>
        <p:blipFill>
          <a:blip r:embed="rId3">
            <a:alphaModFix/>
          </a:blip>
          <a:stretch>
            <a:fillRect/>
          </a:stretch>
        </p:blipFill>
        <p:spPr>
          <a:xfrm>
            <a:off x="1838400" y="2525775"/>
            <a:ext cx="4462325" cy="233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a:t>
            </a:r>
            <a:r>
              <a:rPr lang="en"/>
              <a:t>Military Ban in the U.S</a:t>
            </a:r>
            <a:endParaRPr/>
          </a:p>
        </p:txBody>
      </p:sp>
      <p:sp>
        <p:nvSpPr>
          <p:cNvPr id="158" name="Google Shape;15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  decades due to outdated and </a:t>
            </a:r>
            <a:r>
              <a:rPr lang="en"/>
              <a:t>discriminatory</a:t>
            </a:r>
            <a:r>
              <a:rPr lang="en"/>
              <a:t> medical standards transgender people were prohibited from serving opening in the U.S. military</a:t>
            </a:r>
            <a:endParaRPr/>
          </a:p>
          <a:p>
            <a:pPr indent="-342900" lvl="0" marL="457200" rtl="0" algn="l">
              <a:spcBef>
                <a:spcPts val="0"/>
              </a:spcBef>
              <a:spcAft>
                <a:spcPts val="0"/>
              </a:spcAft>
              <a:buSzPts val="1800"/>
              <a:buChar char="❏"/>
            </a:pPr>
            <a:r>
              <a:rPr lang="en"/>
              <a:t>On June 30, 2016 the Pentagon lifted the ban on transgender people serving openly in the U.S. military, “acknowledging that it is in the military’s best interest to recruit and retain the best troops, regardless of their gender identity”</a:t>
            </a:r>
            <a:endParaRPr/>
          </a:p>
          <a:p>
            <a:pPr indent="-342900" lvl="0" marL="457200" rtl="0" algn="l">
              <a:spcBef>
                <a:spcPts val="0"/>
              </a:spcBef>
              <a:spcAft>
                <a:spcPts val="0"/>
              </a:spcAft>
              <a:buSzPts val="1800"/>
              <a:buChar char="❏"/>
            </a:pPr>
            <a:r>
              <a:rPr lang="en"/>
              <a:t>Transgender service members were able to change their gender in the Pentagon personnel systems and given access to all medical healthcare</a:t>
            </a:r>
            <a:endParaRPr/>
          </a:p>
          <a:p>
            <a:pPr indent="-342900" lvl="0" marL="457200" rtl="0" algn="l">
              <a:spcBef>
                <a:spcPts val="0"/>
              </a:spcBef>
              <a:spcAft>
                <a:spcPts val="0"/>
              </a:spcAft>
              <a:buSzPts val="1800"/>
              <a:buChar char="❏"/>
            </a:pPr>
            <a:r>
              <a:rPr lang="en"/>
              <a:t>No longer able to be discharged due to their gender identity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Military Ban in the U.S Cont’d</a:t>
            </a:r>
            <a:endParaRPr/>
          </a:p>
        </p:txBody>
      </p:sp>
      <p:sp>
        <p:nvSpPr>
          <p:cNvPr id="164" name="Google Shape;16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 July 26, 2017 President Donald Trump announced a new ban</a:t>
            </a:r>
            <a:endParaRPr/>
          </a:p>
          <a:p>
            <a:pPr indent="-342900" lvl="0" marL="457200" rtl="0" algn="l">
              <a:spcBef>
                <a:spcPts val="0"/>
              </a:spcBef>
              <a:spcAft>
                <a:spcPts val="0"/>
              </a:spcAft>
              <a:buSzPts val="1800"/>
              <a:buChar char="❏"/>
            </a:pPr>
            <a:r>
              <a:rPr lang="en" sz="1100" u="sng">
                <a:solidFill>
                  <a:schemeClr val="hlink"/>
                </a:solidFill>
                <a:latin typeface="Arial"/>
                <a:ea typeface="Arial"/>
                <a:cs typeface="Arial"/>
                <a:sym typeface="Arial"/>
                <a:hlinkClick r:id="rId3"/>
              </a:rPr>
              <a:t>https://abcnews.go.com/Politics/video/trump-bans-transgender-service-members-48864271</a:t>
            </a:r>
            <a:endParaRPr/>
          </a:p>
          <a:p>
            <a:pPr indent="-342900" lvl="0" marL="457200" rtl="0" algn="l">
              <a:spcBef>
                <a:spcPts val="0"/>
              </a:spcBef>
              <a:spcAft>
                <a:spcPts val="0"/>
              </a:spcAft>
              <a:buSzPts val="1800"/>
              <a:buChar char="❏"/>
            </a:pPr>
            <a:r>
              <a:rPr lang="en"/>
              <a:t>He was instantly met with revolt from the public</a:t>
            </a:r>
            <a:br>
              <a:rPr lang="en"/>
            </a:br>
            <a:r>
              <a:rPr lang="en"/>
              <a:t>a</a:t>
            </a:r>
            <a:r>
              <a:rPr lang="en"/>
              <a:t>nd condemned by more than 56 retired</a:t>
            </a:r>
            <a:br>
              <a:rPr lang="en"/>
            </a:br>
            <a:r>
              <a:rPr lang="en"/>
              <a:t>Generals and Admirals as well as</a:t>
            </a:r>
            <a:br>
              <a:rPr lang="en"/>
            </a:br>
            <a:r>
              <a:rPr lang="en"/>
              <a:t>Members of congress</a:t>
            </a:r>
            <a:endParaRPr/>
          </a:p>
          <a:p>
            <a:pPr indent="-342900" lvl="0" marL="457200" rtl="0" algn="l">
              <a:spcBef>
                <a:spcPts val="0"/>
              </a:spcBef>
              <a:spcAft>
                <a:spcPts val="0"/>
              </a:spcAft>
              <a:buSzPts val="1800"/>
              <a:buChar char="❏"/>
            </a:pPr>
            <a:r>
              <a:rPr lang="en"/>
              <a:t>Multiple lawsuits were filed challenging</a:t>
            </a:r>
            <a:br>
              <a:rPr lang="en"/>
            </a:br>
            <a:r>
              <a:rPr lang="en"/>
              <a:t>Its constitutionality</a:t>
            </a:r>
            <a:endParaRPr/>
          </a:p>
          <a:p>
            <a:pPr indent="-342900" lvl="0" marL="457200" rtl="0" algn="l">
              <a:spcBef>
                <a:spcPts val="0"/>
              </a:spcBef>
              <a:spcAft>
                <a:spcPts val="0"/>
              </a:spcAft>
              <a:buSzPts val="1800"/>
              <a:buChar char="❏"/>
            </a:pPr>
            <a:r>
              <a:rPr lang="en"/>
              <a:t>Despite attempts by the Trump-Pense</a:t>
            </a:r>
            <a:br>
              <a:rPr lang="en"/>
            </a:br>
            <a:r>
              <a:rPr lang="en"/>
              <a:t>Administration, on January 1, 2018 qualified</a:t>
            </a:r>
            <a:br>
              <a:rPr lang="en"/>
            </a:br>
            <a:r>
              <a:rPr lang="en"/>
              <a:t>Transgender people began entering the </a:t>
            </a:r>
            <a:br>
              <a:rPr lang="en"/>
            </a:br>
            <a:r>
              <a:rPr lang="en"/>
              <a:t>Military </a:t>
            </a:r>
            <a:br>
              <a:rPr lang="en"/>
            </a:br>
            <a:endParaRPr/>
          </a:p>
        </p:txBody>
      </p:sp>
      <p:pic>
        <p:nvPicPr>
          <p:cNvPr id="165" name="Google Shape;165;p29"/>
          <p:cNvPicPr preferRelativeResize="0"/>
          <p:nvPr/>
        </p:nvPicPr>
        <p:blipFill>
          <a:blip r:embed="rId4">
            <a:alphaModFix/>
          </a:blip>
          <a:stretch>
            <a:fillRect/>
          </a:stretch>
        </p:blipFill>
        <p:spPr>
          <a:xfrm>
            <a:off x="5264050" y="2139775"/>
            <a:ext cx="3568249" cy="2642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a:t>
            </a:r>
            <a:r>
              <a:rPr lang="en"/>
              <a:t>Marriage Rights</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Over the last several years the support for same-sex marriage has increased in the United States</a:t>
            </a:r>
            <a:endParaRPr/>
          </a:p>
          <a:p>
            <a:pPr indent="-342900" lvl="0" marL="457200" rtl="0" algn="l">
              <a:spcBef>
                <a:spcPts val="0"/>
              </a:spcBef>
              <a:spcAft>
                <a:spcPts val="0"/>
              </a:spcAft>
              <a:buSzPts val="1800"/>
              <a:buChar char="❏"/>
            </a:pPr>
            <a:r>
              <a:rPr lang="en"/>
              <a:t>More than 24 countries have laws that allow same-sex marriage (most in Europe and South America)</a:t>
            </a:r>
            <a:endParaRPr/>
          </a:p>
          <a:p>
            <a:pPr indent="-342900" lvl="0" marL="457200" rtl="0" algn="l">
              <a:spcBef>
                <a:spcPts val="0"/>
              </a:spcBef>
              <a:spcAft>
                <a:spcPts val="0"/>
              </a:spcAft>
              <a:buSzPts val="1800"/>
              <a:buChar char="❏"/>
            </a:pPr>
            <a:r>
              <a:rPr lang="en"/>
              <a:t>September 21, 1996- President Bill Clinton sign the Defense of Marriage Act banning federal </a:t>
            </a:r>
            <a:r>
              <a:rPr lang="en"/>
              <a:t>recognition</a:t>
            </a:r>
            <a:r>
              <a:rPr lang="en"/>
              <a:t> of same-sex marriage; “a legal union between one man and one woman as husband and wife” </a:t>
            </a:r>
            <a:endParaRPr/>
          </a:p>
          <a:p>
            <a:pPr indent="-342900" lvl="0" marL="457200" rtl="0" algn="l">
              <a:spcBef>
                <a:spcPts val="0"/>
              </a:spcBef>
              <a:spcAft>
                <a:spcPts val="0"/>
              </a:spcAft>
              <a:buSzPts val="1800"/>
              <a:buChar char="❏"/>
            </a:pPr>
            <a:r>
              <a:rPr lang="en"/>
              <a:t>December 3, 1996- Hawaii is the first state to recognize that gay and lesbian couples have the same </a:t>
            </a:r>
            <a:r>
              <a:rPr lang="en"/>
              <a:t>privileges</a:t>
            </a:r>
            <a:r>
              <a:rPr lang="en"/>
              <a:t> as heterosexual married couples </a:t>
            </a:r>
            <a:endParaRPr/>
          </a:p>
          <a:p>
            <a:pPr indent="-342900" lvl="0" marL="457200" rtl="0" algn="l">
              <a:spcBef>
                <a:spcPts val="0"/>
              </a:spcBef>
              <a:spcAft>
                <a:spcPts val="0"/>
              </a:spcAft>
              <a:buSzPts val="1800"/>
              <a:buChar char="❏"/>
            </a:pPr>
            <a:r>
              <a:rPr lang="en"/>
              <a:t>May 17, 2004- The first state in the United states legalizes same-sex marriage (Massachusetts)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Marriage rights Cont’d</a:t>
            </a:r>
            <a:endParaRPr/>
          </a:p>
        </p:txBody>
      </p:sp>
      <p:sp>
        <p:nvSpPr>
          <p:cNvPr id="177" name="Google Shape;17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March 30, 2006-  Highest court in Massachusetts rules that; Unless same-sex marriage is legal in their own states they are not able to get married in Massachusetts</a:t>
            </a:r>
            <a:endParaRPr/>
          </a:p>
          <a:p>
            <a:pPr indent="-342900" lvl="0" marL="457200" rtl="0" algn="l">
              <a:spcBef>
                <a:spcPts val="0"/>
              </a:spcBef>
              <a:spcAft>
                <a:spcPts val="0"/>
              </a:spcAft>
              <a:buSzPts val="1800"/>
              <a:buChar char="❏"/>
            </a:pPr>
            <a:r>
              <a:rPr lang="en"/>
              <a:t>May 15, 2008- California Supreme Court rules that the state’s ban on same-sex marriage is unconstitutional</a:t>
            </a:r>
            <a:endParaRPr/>
          </a:p>
          <a:p>
            <a:pPr indent="-342900" lvl="0" marL="457200" rtl="0" algn="l">
              <a:spcBef>
                <a:spcPts val="0"/>
              </a:spcBef>
              <a:spcAft>
                <a:spcPts val="0"/>
              </a:spcAft>
              <a:buSzPts val="1800"/>
              <a:buChar char="❏"/>
            </a:pPr>
            <a:r>
              <a:rPr lang="en"/>
              <a:t>June 17, 2009- A memorandum thats grants same benefits to same-sex partners of federal employees is sign by President Barack Obama</a:t>
            </a:r>
            <a:endParaRPr/>
          </a:p>
          <a:p>
            <a:pPr indent="-342900" lvl="0" marL="457200" rtl="0" algn="l">
              <a:spcBef>
                <a:spcPts val="0"/>
              </a:spcBef>
              <a:spcAft>
                <a:spcPts val="0"/>
              </a:spcAft>
              <a:buSzPts val="1800"/>
              <a:buChar char="❏"/>
            </a:pPr>
            <a:r>
              <a:rPr lang="en"/>
              <a:t>August 29, 2013- US Treasury Departments states that even if same-sex couples live in a state that does not recognize same-sex marriage they will be treated as “married” for tax purposes</a:t>
            </a:r>
            <a:endParaRPr/>
          </a:p>
          <a:p>
            <a:pPr indent="-342900" lvl="0" marL="457200" rtl="0" algn="l">
              <a:spcBef>
                <a:spcPts val="0"/>
              </a:spcBef>
              <a:spcAft>
                <a:spcPts val="0"/>
              </a:spcAft>
              <a:buSzPts val="1800"/>
              <a:buChar char="❏"/>
            </a:pPr>
            <a:r>
              <a:rPr lang="en"/>
              <a:t>June 26, 2015- The Supreme Court rules that same-sex couples can marry nationwide in the 5-4 ruling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AutoNum type="arabicPeriod"/>
            </a:pPr>
            <a:r>
              <a:rPr lang="en" sz="1500"/>
              <a:t>Definition of Discrimination</a:t>
            </a:r>
            <a:endParaRPr sz="1500"/>
          </a:p>
          <a:p>
            <a:pPr indent="-323850" lvl="0" marL="457200" rtl="0" algn="l">
              <a:spcBef>
                <a:spcPts val="0"/>
              </a:spcBef>
              <a:spcAft>
                <a:spcPts val="0"/>
              </a:spcAft>
              <a:buSzPts val="1500"/>
              <a:buAutoNum type="arabicPeriod"/>
            </a:pPr>
            <a:r>
              <a:rPr lang="en" sz="1500"/>
              <a:t>History of Discrimination in Canada</a:t>
            </a:r>
            <a:endParaRPr sz="1500"/>
          </a:p>
          <a:p>
            <a:pPr indent="-323850" lvl="0" marL="457200" rtl="0" algn="l">
              <a:spcBef>
                <a:spcPts val="0"/>
              </a:spcBef>
              <a:spcAft>
                <a:spcPts val="0"/>
              </a:spcAft>
              <a:buSzPts val="1500"/>
              <a:buAutoNum type="arabicPeriod"/>
            </a:pPr>
            <a:r>
              <a:rPr lang="en" sz="1500"/>
              <a:t>Racial/Ethnic Discrimination</a:t>
            </a:r>
            <a:endParaRPr sz="1500"/>
          </a:p>
          <a:p>
            <a:pPr indent="-323850" lvl="0" marL="457200" rtl="0" algn="l">
              <a:spcBef>
                <a:spcPts val="0"/>
              </a:spcBef>
              <a:spcAft>
                <a:spcPts val="0"/>
              </a:spcAft>
              <a:buSzPts val="1500"/>
              <a:buAutoNum type="arabicPeriod"/>
            </a:pPr>
            <a:r>
              <a:rPr lang="en" sz="1500"/>
              <a:t>Gender Discrimination</a:t>
            </a:r>
            <a:endParaRPr sz="1500"/>
          </a:p>
          <a:p>
            <a:pPr indent="-323850" lvl="0" marL="457200" rtl="0" algn="l">
              <a:spcBef>
                <a:spcPts val="0"/>
              </a:spcBef>
              <a:spcAft>
                <a:spcPts val="0"/>
              </a:spcAft>
              <a:buSzPts val="1500"/>
              <a:buAutoNum type="arabicPeriod"/>
            </a:pPr>
            <a:r>
              <a:rPr lang="en" sz="1500"/>
              <a:t>Disability Discrimination</a:t>
            </a:r>
            <a:endParaRPr sz="1500"/>
          </a:p>
          <a:p>
            <a:pPr indent="-323850" lvl="0" marL="457200" rtl="0" algn="l">
              <a:spcBef>
                <a:spcPts val="0"/>
              </a:spcBef>
              <a:spcAft>
                <a:spcPts val="0"/>
              </a:spcAft>
              <a:buSzPts val="1500"/>
              <a:buAutoNum type="arabicPeriod"/>
            </a:pPr>
            <a:r>
              <a:rPr lang="en" sz="1500"/>
              <a:t>The Equality Act</a:t>
            </a:r>
            <a:endParaRPr sz="1500"/>
          </a:p>
          <a:p>
            <a:pPr indent="-323850" lvl="0" marL="457200" rtl="0" algn="l">
              <a:spcBef>
                <a:spcPts val="0"/>
              </a:spcBef>
              <a:spcAft>
                <a:spcPts val="0"/>
              </a:spcAft>
              <a:buSzPts val="1500"/>
              <a:buAutoNum type="arabicPeriod"/>
            </a:pPr>
            <a:r>
              <a:rPr lang="en" sz="1500"/>
              <a:t>Workplace Disability Discrimination</a:t>
            </a:r>
            <a:endParaRPr sz="1500"/>
          </a:p>
          <a:p>
            <a:pPr indent="-323850" lvl="0" marL="457200" rtl="0" algn="l">
              <a:spcBef>
                <a:spcPts val="0"/>
              </a:spcBef>
              <a:spcAft>
                <a:spcPts val="0"/>
              </a:spcAft>
              <a:buSzPts val="1500"/>
              <a:buAutoNum type="arabicPeriod"/>
            </a:pPr>
            <a:r>
              <a:rPr lang="en" sz="1500"/>
              <a:t>AODA</a:t>
            </a:r>
            <a:endParaRPr sz="1500"/>
          </a:p>
          <a:p>
            <a:pPr indent="-323850" lvl="0" marL="457200" rtl="0" algn="l">
              <a:spcBef>
                <a:spcPts val="0"/>
              </a:spcBef>
              <a:spcAft>
                <a:spcPts val="0"/>
              </a:spcAft>
              <a:buSzPts val="1500"/>
              <a:buAutoNum type="arabicPeriod"/>
            </a:pPr>
            <a:r>
              <a:rPr lang="en" sz="1500"/>
              <a:t>LGBTQ+ Discrimination</a:t>
            </a:r>
            <a:endParaRPr sz="1500"/>
          </a:p>
          <a:p>
            <a:pPr indent="-323850" lvl="0" marL="457200" rtl="0" algn="l">
              <a:spcBef>
                <a:spcPts val="0"/>
              </a:spcBef>
              <a:spcAft>
                <a:spcPts val="0"/>
              </a:spcAft>
              <a:buSzPts val="1500"/>
              <a:buAutoNum type="arabicPeriod"/>
            </a:pPr>
            <a:r>
              <a:rPr lang="en" sz="1500"/>
              <a:t>LGBTQ+ Military Ban in the U.S.</a:t>
            </a:r>
            <a:endParaRPr sz="1500"/>
          </a:p>
          <a:p>
            <a:pPr indent="-323850" lvl="0" marL="457200" rtl="0" algn="l">
              <a:spcBef>
                <a:spcPts val="0"/>
              </a:spcBef>
              <a:spcAft>
                <a:spcPts val="0"/>
              </a:spcAft>
              <a:buSzPts val="1500"/>
              <a:buAutoNum type="arabicPeriod"/>
            </a:pPr>
            <a:r>
              <a:rPr lang="en" sz="1500"/>
              <a:t>LGBTQ+ Marriage Rights</a:t>
            </a:r>
            <a:endParaRPr sz="1500"/>
          </a:p>
          <a:p>
            <a:pPr indent="-323850" lvl="0" marL="457200" rtl="0" algn="l">
              <a:spcBef>
                <a:spcPts val="0"/>
              </a:spcBef>
              <a:spcAft>
                <a:spcPts val="0"/>
              </a:spcAft>
              <a:buSzPts val="1500"/>
              <a:buAutoNum type="arabicPeriod"/>
            </a:pPr>
            <a:r>
              <a:rPr lang="en" sz="1500"/>
              <a:t>LGBTQ+ Blood Donation</a:t>
            </a:r>
            <a:endParaRPr sz="1500"/>
          </a:p>
          <a:p>
            <a:pPr indent="-323850" lvl="0" marL="457200" rtl="0" algn="l">
              <a:spcBef>
                <a:spcPts val="0"/>
              </a:spcBef>
              <a:spcAft>
                <a:spcPts val="0"/>
              </a:spcAft>
              <a:buSzPts val="1500"/>
              <a:buAutoNum type="arabicPeriod"/>
            </a:pPr>
            <a:r>
              <a:rPr lang="en" sz="1500"/>
              <a:t>LGBTQ+ Bathroom Bans</a:t>
            </a:r>
            <a:endParaRPr sz="1500"/>
          </a:p>
          <a:p>
            <a:pPr indent="-323850" lvl="0" marL="457200" rtl="0" algn="l">
              <a:spcBef>
                <a:spcPts val="0"/>
              </a:spcBef>
              <a:spcAft>
                <a:spcPts val="0"/>
              </a:spcAft>
              <a:buSzPts val="1500"/>
              <a:buAutoNum type="arabicPeriod"/>
            </a:pPr>
            <a:r>
              <a:rPr lang="en" sz="1500"/>
              <a:t>Discrimination is Everywhere</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a:t>
            </a:r>
            <a:r>
              <a:rPr lang="en"/>
              <a:t>Blood Donation</a:t>
            </a:r>
            <a:endParaRPr/>
          </a:p>
        </p:txBody>
      </p:sp>
      <p:sp>
        <p:nvSpPr>
          <p:cNvPr id="183" name="Google Shape;18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Liberal party faced backlash in 2018 when they decided to try to end a ban that excluded sexually active gay men from donating blood</a:t>
            </a:r>
            <a:endParaRPr/>
          </a:p>
          <a:p>
            <a:pPr indent="-317500" lvl="1" marL="914400" rtl="0" algn="l">
              <a:spcBef>
                <a:spcPts val="0"/>
              </a:spcBef>
              <a:spcAft>
                <a:spcPts val="0"/>
              </a:spcAft>
              <a:buSzPts val="1400"/>
              <a:buChar char="❏"/>
            </a:pPr>
            <a:r>
              <a:rPr lang="en"/>
              <a:t>However, the Liberals election platform from 2015 promised to end this ban - so why did it take so long?</a:t>
            </a:r>
            <a:endParaRPr/>
          </a:p>
          <a:p>
            <a:pPr indent="-342900" lvl="0" marL="457200" rtl="0" algn="l">
              <a:spcBef>
                <a:spcPts val="0"/>
              </a:spcBef>
              <a:spcAft>
                <a:spcPts val="0"/>
              </a:spcAft>
              <a:buSzPts val="1800"/>
              <a:buChar char="❏"/>
            </a:pPr>
            <a:r>
              <a:rPr lang="en"/>
              <a:t>C. Nicholas Cuneo wrote an Op-Ed for the LA Times in 2018</a:t>
            </a:r>
            <a:endParaRPr/>
          </a:p>
          <a:p>
            <a:pPr indent="-317500" lvl="1" marL="914400" rtl="0" algn="l">
              <a:spcBef>
                <a:spcPts val="0"/>
              </a:spcBef>
              <a:spcAft>
                <a:spcPts val="0"/>
              </a:spcAft>
              <a:buSzPts val="1400"/>
              <a:buChar char="❏"/>
            </a:pPr>
            <a:r>
              <a:rPr lang="en"/>
              <a:t>He highlights the fact that the FDA-approved ban is based on “outdated fear”, rather than facts</a:t>
            </a:r>
            <a:endParaRPr/>
          </a:p>
          <a:p>
            <a:pPr indent="-317500" lvl="1" marL="914400" rtl="0" algn="l">
              <a:spcBef>
                <a:spcPts val="0"/>
              </a:spcBef>
              <a:spcAft>
                <a:spcPts val="0"/>
              </a:spcAft>
              <a:buSzPts val="1400"/>
              <a:buChar char="❏"/>
            </a:pPr>
            <a:r>
              <a:rPr lang="en"/>
              <a:t>Cuneo states that gay men are not allowed to donate blood unless they have been abstinent for at least 12 months prior to their donation date</a:t>
            </a:r>
            <a:endParaRPr/>
          </a:p>
          <a:p>
            <a:pPr indent="-342900" lvl="0" marL="457200" rtl="0" algn="l">
              <a:spcBef>
                <a:spcPts val="0"/>
              </a:spcBef>
              <a:spcAft>
                <a:spcPts val="0"/>
              </a:spcAft>
              <a:buSzPts val="1800"/>
              <a:buChar char="❏"/>
            </a:pPr>
            <a:r>
              <a:rPr lang="en"/>
              <a:t>Early on in the AIDS epidemic, HIV tests could not detect the virus until 6-12 weeks after an individual had come into contact with the virus</a:t>
            </a:r>
            <a:endParaRPr/>
          </a:p>
          <a:p>
            <a:pPr indent="-317500" lvl="1" marL="914400" rtl="0" algn="l">
              <a:spcBef>
                <a:spcPts val="0"/>
              </a:spcBef>
              <a:spcAft>
                <a:spcPts val="0"/>
              </a:spcAft>
              <a:buSzPts val="1400"/>
              <a:buChar char="❏"/>
            </a:pPr>
            <a:r>
              <a:rPr lang="en"/>
              <a:t>Today, however, HIV can be detected with near certainty 9-14 days after exposure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LGBTQ+ </a:t>
            </a:r>
            <a:r>
              <a:rPr lang="en"/>
              <a:t>Bathroom Bans</a:t>
            </a:r>
            <a:endParaRPr/>
          </a:p>
        </p:txBody>
      </p:sp>
      <p:sp>
        <p:nvSpPr>
          <p:cNvPr id="189" name="Google Shape;18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argument over transgender bathroom rights came to a head in 2016</a:t>
            </a:r>
            <a:endParaRPr/>
          </a:p>
          <a:p>
            <a:pPr indent="-317500" lvl="1" marL="914400" rtl="0" algn="l">
              <a:spcBef>
                <a:spcPts val="0"/>
              </a:spcBef>
              <a:spcAft>
                <a:spcPts val="0"/>
              </a:spcAft>
              <a:buSzPts val="1400"/>
              <a:buChar char="❏"/>
            </a:pPr>
            <a:r>
              <a:rPr lang="en"/>
              <a:t>Mississippi and North Carolina passed legislation restricting access to them</a:t>
            </a:r>
            <a:endParaRPr/>
          </a:p>
          <a:p>
            <a:pPr indent="-342900" lvl="0" marL="457200" rtl="0" algn="l">
              <a:spcBef>
                <a:spcPts val="0"/>
              </a:spcBef>
              <a:spcAft>
                <a:spcPts val="0"/>
              </a:spcAft>
              <a:buSzPts val="1800"/>
              <a:buChar char="❏"/>
            </a:pPr>
            <a:r>
              <a:rPr lang="en"/>
              <a:t>Arkansas passed a law in 2015 that states that there are no bans against discriminating against people for their preferred gender identity</a:t>
            </a:r>
            <a:endParaRPr/>
          </a:p>
          <a:p>
            <a:pPr indent="-317500" lvl="1" marL="914400" rtl="0" algn="l">
              <a:spcBef>
                <a:spcPts val="0"/>
              </a:spcBef>
              <a:spcAft>
                <a:spcPts val="0"/>
              </a:spcAft>
              <a:buSzPts val="1400"/>
              <a:buChar char="❏"/>
            </a:pPr>
            <a:r>
              <a:rPr lang="en"/>
              <a:t>Tennessee passed a similar law in 2011</a:t>
            </a:r>
            <a:endParaRPr/>
          </a:p>
          <a:p>
            <a:pPr indent="-342900" lvl="0" marL="457200" rtl="0" algn="l">
              <a:spcBef>
                <a:spcPts val="0"/>
              </a:spcBef>
              <a:spcAft>
                <a:spcPts val="0"/>
              </a:spcAft>
              <a:buSzPts val="1800"/>
              <a:buChar char="❏"/>
            </a:pPr>
            <a:r>
              <a:rPr lang="en"/>
              <a:t>North Carolina passed a bill that says that individuals are prohibited from using bathrooms that “do not correspond to their biological sex”</a:t>
            </a:r>
            <a:endParaRPr/>
          </a:p>
          <a:p>
            <a:pPr indent="-342900" lvl="0" marL="457200" rtl="0" algn="l">
              <a:spcBef>
                <a:spcPts val="0"/>
              </a:spcBef>
              <a:spcAft>
                <a:spcPts val="0"/>
              </a:spcAft>
              <a:buSzPts val="1800"/>
              <a:buChar char="❏"/>
            </a:pPr>
            <a:r>
              <a:rPr lang="en"/>
              <a:t>In October of 2018, it was announced that Donald Trump’s administration was hoping to pass a new anti-LGBTQ+ policy that would ultimately “define sex as either male or female, unchangeable, and determined by the genitals that a person is born with”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Discrimination is Everywhere</a:t>
            </a:r>
            <a:endParaRPr/>
          </a:p>
        </p:txBody>
      </p:sp>
      <p:sp>
        <p:nvSpPr>
          <p:cNvPr id="195" name="Google Shape;19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  The Association of the Deaf took Netflix to court to provide Closed Captioning and subtitles on content – 2012 </a:t>
            </a:r>
            <a:endParaRPr>
              <a:solidFill>
                <a:srgbClr val="000000"/>
              </a:solidFill>
            </a:endParaRPr>
          </a:p>
          <a:p>
            <a:pPr indent="-342900" lvl="0" marL="457200" rtl="0" algn="l">
              <a:spcBef>
                <a:spcPts val="0"/>
              </a:spcBef>
              <a:spcAft>
                <a:spcPts val="0"/>
              </a:spcAft>
              <a:buClr>
                <a:srgbClr val="212121"/>
              </a:buClr>
              <a:buSzPts val="1800"/>
              <a:buChar char="❏"/>
            </a:pPr>
            <a:r>
              <a:rPr lang="en">
                <a:solidFill>
                  <a:srgbClr val="212121"/>
                </a:solidFill>
              </a:rPr>
              <a:t>A legally blind man could not interact with other parents </a:t>
            </a:r>
            <a:r>
              <a:rPr lang="en">
                <a:solidFill>
                  <a:srgbClr val="212121"/>
                </a:solidFill>
              </a:rPr>
              <a:t>because</a:t>
            </a:r>
            <a:r>
              <a:rPr lang="en">
                <a:solidFill>
                  <a:srgbClr val="212121"/>
                </a:solidFill>
              </a:rPr>
              <a:t> he couldn’t read the newsletters</a:t>
            </a:r>
            <a:endParaRPr>
              <a:solidFill>
                <a:srgbClr val="212121"/>
              </a:solidFill>
            </a:endParaRPr>
          </a:p>
          <a:p>
            <a:pPr indent="-330200" lvl="0" marL="457200" rtl="0" algn="l">
              <a:spcBef>
                <a:spcPts val="0"/>
              </a:spcBef>
              <a:spcAft>
                <a:spcPts val="0"/>
              </a:spcAft>
              <a:buClr>
                <a:srgbClr val="212121"/>
              </a:buClr>
              <a:buSzPts val="1600"/>
              <a:buChar char="❏"/>
            </a:pPr>
            <a:r>
              <a:rPr lang="en" sz="1600">
                <a:solidFill>
                  <a:srgbClr val="212121"/>
                </a:solidFill>
              </a:rPr>
              <a:t>Earlier this month, UPS agreed to pay $2 million to resolve a nationwide disability discrimination lawsuit filed by the EEOC. The federal enforcement agency claimed the employer failed to provide reasonable accommodation for employees with disabilities and fired employees automatically when they exhausted the employer’s 12-month leave maximum.</a:t>
            </a:r>
            <a:endParaRPr sz="1600">
              <a:solidFill>
                <a:srgbClr val="212121"/>
              </a:solidFill>
            </a:endParaRPr>
          </a:p>
          <a:p>
            <a:pPr indent="0" lvl="0" marL="457200" rtl="0" algn="l">
              <a:spcBef>
                <a:spcPts val="1500"/>
              </a:spcBef>
              <a:spcAft>
                <a:spcPts val="1600"/>
              </a:spcAft>
              <a:buNone/>
            </a:pPr>
            <a:r>
              <a:t/>
            </a:r>
            <a:endParaRPr>
              <a:solidFill>
                <a:srgbClr val="21212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5"/>
          <p:cNvSpPr/>
          <p:nvPr/>
        </p:nvSpPr>
        <p:spPr>
          <a:xfrm>
            <a:off x="405800" y="460500"/>
            <a:ext cx="8230440" cy="18948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Questions or Comments?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06" name="Google Shape;20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Arial"/>
                <a:ea typeface="Arial"/>
                <a:cs typeface="Arial"/>
                <a:sym typeface="Arial"/>
                <a:hlinkClick r:id="rId3"/>
              </a:rPr>
              <a:t>https://www.dictionary.com/browse/discrimination</a:t>
            </a:r>
            <a:br>
              <a:rPr lang="en"/>
            </a:br>
            <a:br>
              <a:rPr lang="en"/>
            </a:br>
            <a:r>
              <a:rPr lang="en" sz="1200" u="sng">
                <a:solidFill>
                  <a:schemeClr val="hlink"/>
                </a:solidFill>
                <a:hlinkClick r:id="rId4"/>
              </a:rPr>
              <a:t>https://www.thecanadianencyclopedia.ca/en/article/prejudice-and-discrimination</a:t>
            </a:r>
            <a:br>
              <a:rPr lang="en"/>
            </a:br>
            <a:br>
              <a:rPr lang="en"/>
            </a:br>
            <a:r>
              <a:rPr lang="en" sz="1200"/>
              <a:t> </a:t>
            </a:r>
            <a:r>
              <a:rPr lang="en" sz="1200" u="sng">
                <a:solidFill>
                  <a:schemeClr val="hlink"/>
                </a:solidFill>
                <a:hlinkClick r:id="rId5"/>
              </a:rPr>
              <a:t>https://www.cnbc.com/2018/08/10/ex-nike-employees-sue-over-gender-discrimination-hostile-workplace.html</a:t>
            </a:r>
            <a:r>
              <a:rPr lang="en" sz="1200"/>
              <a:t> </a:t>
            </a:r>
            <a:br>
              <a:rPr lang="en" sz="1200"/>
            </a:br>
            <a:br>
              <a:rPr lang="en" sz="1200"/>
            </a:br>
            <a:r>
              <a:rPr lang="en" sz="1200" u="sng">
                <a:solidFill>
                  <a:schemeClr val="hlink"/>
                </a:solidFill>
                <a:hlinkClick r:id="rId6"/>
              </a:rPr>
              <a:t>https://en.wikipedia.org/wiki/Marriage_bar</a:t>
            </a:r>
            <a:r>
              <a:rPr lang="en" sz="1200"/>
              <a:t> </a:t>
            </a:r>
            <a:br>
              <a:rPr lang="en" sz="1200"/>
            </a:br>
            <a:br>
              <a:rPr lang="en" sz="1200"/>
            </a:br>
            <a:r>
              <a:rPr lang="en" sz="1200" u="sng">
                <a:solidFill>
                  <a:schemeClr val="hlink"/>
                </a:solidFill>
                <a:hlinkClick r:id="rId7"/>
              </a:rPr>
              <a:t>https://en.wikipedia.org/wiki/Women%27s_rights#Equal_employment</a:t>
            </a:r>
            <a:r>
              <a:rPr lang="en" sz="1200"/>
              <a:t> </a:t>
            </a:r>
            <a:br>
              <a:rPr lang="en" sz="1200"/>
            </a:br>
            <a:br>
              <a:rPr lang="en" sz="1200"/>
            </a:br>
            <a:r>
              <a:rPr lang="en" sz="1200" u="sng">
                <a:solidFill>
                  <a:schemeClr val="hlink"/>
                </a:solidFill>
                <a:hlinkClick r:id="rId8"/>
              </a:rPr>
              <a:t>https://www.thecanadianencyclopedia.ca/en/article/prejudice-and-discrimination</a:t>
            </a:r>
            <a:r>
              <a:rPr lang="en" sz="1200"/>
              <a:t> </a:t>
            </a:r>
            <a:endParaRPr sz="1200"/>
          </a:p>
          <a:p>
            <a:pPr indent="0" lvl="0" marL="0" rtl="0" algn="l">
              <a:spcBef>
                <a:spcPts val="1600"/>
              </a:spcBef>
              <a:spcAft>
                <a:spcPts val="0"/>
              </a:spcAft>
              <a:buNone/>
            </a:pPr>
            <a:r>
              <a:rPr lang="en" sz="1100" u="sng">
                <a:solidFill>
                  <a:schemeClr val="hlink"/>
                </a:solidFill>
                <a:latin typeface="Arial"/>
                <a:ea typeface="Arial"/>
                <a:cs typeface="Arial"/>
                <a:sym typeface="Arial"/>
                <a:hlinkClick r:id="rId9"/>
              </a:rPr>
              <a:t>https://www.equalityhumanrights.com/en/advice-and-guidance/disability-discrimination</a:t>
            </a:r>
            <a:br>
              <a:rPr lang="en" sz="1200"/>
            </a:br>
            <a:br>
              <a:rPr lang="en" sz="1200"/>
            </a:br>
            <a:r>
              <a:rPr lang="en" sz="1200" u="sng">
                <a:solidFill>
                  <a:schemeClr val="hlink"/>
                </a:solidFill>
                <a:hlinkClick r:id="rId10"/>
              </a:rPr>
              <a:t>https://www.khanacademy.org/test-prep/mcat/individuals-and-society/discrimination/a/examples-of-discrimination-in-society-today</a:t>
            </a:r>
            <a:r>
              <a:rPr lang="en" sz="1200"/>
              <a:t> </a:t>
            </a:r>
            <a:endParaRPr sz="1200"/>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Cont’d</a:t>
            </a:r>
            <a:endParaRPr/>
          </a:p>
        </p:txBody>
      </p:sp>
      <p:sp>
        <p:nvSpPr>
          <p:cNvPr id="212" name="Google Shape;212;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https://www.hrc.org/resources/transgender-military-service</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4"/>
              </a:rPr>
              <a:t>https://abcnews.go.com/Politics/video/trump-bans-transgender-service-members-48864271</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5"/>
              </a:rPr>
              <a:t>https://www.theguardian.com/us-news/2018/mar/23/donald-trump-transgender-military-ban-white-house-memo</a:t>
            </a:r>
            <a:br>
              <a:rPr lang="en"/>
            </a:br>
            <a:br>
              <a:rPr lang="en"/>
            </a:br>
            <a:r>
              <a:rPr lang="en" sz="1200" u="sng">
                <a:solidFill>
                  <a:schemeClr val="hlink"/>
                </a:solidFill>
                <a:hlinkClick r:id="rId6"/>
              </a:rPr>
              <a:t>https://www.cnn.com/2016/08/23/us/transgender-bathroom-policies/index.html</a:t>
            </a:r>
            <a:r>
              <a:rPr lang="en" sz="1200"/>
              <a:t> </a:t>
            </a:r>
            <a:br>
              <a:rPr lang="en" sz="1200"/>
            </a:br>
            <a:br>
              <a:rPr lang="en" sz="1200"/>
            </a:br>
            <a:r>
              <a:rPr lang="en" sz="1200" u="sng">
                <a:solidFill>
                  <a:schemeClr val="hlink"/>
                </a:solidFill>
                <a:hlinkClick r:id="rId7"/>
              </a:rPr>
              <a:t>https://www.vox.com/policy-and-politics/2018/10/22/18007978/trump-administration-lgbtq-transgender-discrimination-civil-rights</a:t>
            </a:r>
            <a:r>
              <a:rPr lang="en" sz="1200"/>
              <a:t> </a:t>
            </a:r>
            <a:br>
              <a:rPr lang="en" sz="1200"/>
            </a:br>
            <a:br>
              <a:rPr lang="en" sz="1200"/>
            </a:br>
            <a:r>
              <a:rPr lang="en" sz="1200" u="sng">
                <a:solidFill>
                  <a:schemeClr val="hlink"/>
                </a:solidFill>
                <a:hlinkClick r:id="rId8"/>
              </a:rPr>
              <a:t>https://www.cbc.ca/news/politics/liberal-blood-ban-gay-men-1.4608769</a:t>
            </a:r>
            <a:r>
              <a:rPr lang="en" sz="1200"/>
              <a:t> </a:t>
            </a:r>
            <a:br>
              <a:rPr lang="en" sz="1200"/>
            </a:br>
            <a:br>
              <a:rPr lang="en" sz="1200"/>
            </a:br>
            <a:r>
              <a:rPr lang="en" sz="1200" u="sng">
                <a:solidFill>
                  <a:schemeClr val="hlink"/>
                </a:solidFill>
                <a:hlinkClick r:id="rId9"/>
              </a:rPr>
              <a:t>https://www.latimes.com/opinion/op-ed/la-oe-cuneo-gay-blood-donor-20180705-story.html</a:t>
            </a:r>
            <a:endParaRPr sz="1200"/>
          </a:p>
          <a:p>
            <a:pPr indent="0" lvl="0" marL="0" rtl="0" algn="l">
              <a:spcBef>
                <a:spcPts val="1600"/>
              </a:spcBef>
              <a:spcAft>
                <a:spcPts val="0"/>
              </a:spcAft>
              <a:buNone/>
            </a:pPr>
            <a:r>
              <a:rPr lang="en" sz="1100" u="sng">
                <a:solidFill>
                  <a:schemeClr val="hlink"/>
                </a:solidFill>
                <a:latin typeface="Arial"/>
                <a:ea typeface="Arial"/>
                <a:cs typeface="Arial"/>
                <a:sym typeface="Arial"/>
                <a:hlinkClick r:id="rId10"/>
              </a:rPr>
              <a:t>https://www.cnn.com/2013/05/28/us/same-sex-marriage-fast-facts/index.html</a:t>
            </a:r>
            <a:r>
              <a:rPr lang="en" sz="1200"/>
              <a:t> </a:t>
            </a:r>
            <a:endParaRPr sz="12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120375" y="874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Discrimination </a:t>
            </a:r>
            <a:endParaRPr/>
          </a:p>
        </p:txBody>
      </p:sp>
      <p:sp>
        <p:nvSpPr>
          <p:cNvPr id="72" name="Google Shape;72;p15"/>
          <p:cNvSpPr txBox="1"/>
          <p:nvPr>
            <p:ph idx="1" type="body"/>
          </p:nvPr>
        </p:nvSpPr>
        <p:spPr>
          <a:xfrm>
            <a:off x="311700" y="713550"/>
            <a:ext cx="8520600" cy="3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Noun</a:t>
            </a:r>
            <a:endParaRPr i="1"/>
          </a:p>
          <a:p>
            <a:pPr indent="-317500" lvl="0" marL="457200" rtl="0" algn="l">
              <a:spcBef>
                <a:spcPts val="1600"/>
              </a:spcBef>
              <a:spcAft>
                <a:spcPts val="0"/>
              </a:spcAft>
              <a:buSzPts val="1400"/>
              <a:buAutoNum type="arabicPeriod"/>
            </a:pPr>
            <a:r>
              <a:rPr lang="en" sz="1400"/>
              <a:t>An act or instance of </a:t>
            </a:r>
            <a:r>
              <a:rPr lang="en" sz="1400"/>
              <a:t>discriminating</a:t>
            </a:r>
            <a:r>
              <a:rPr lang="en" sz="1400"/>
              <a:t>, or of making a distinction.</a:t>
            </a:r>
            <a:endParaRPr sz="1400"/>
          </a:p>
          <a:p>
            <a:pPr indent="-317500" lvl="0" marL="457200" rtl="0" algn="l">
              <a:spcBef>
                <a:spcPts val="0"/>
              </a:spcBef>
              <a:spcAft>
                <a:spcPts val="0"/>
              </a:spcAft>
              <a:buSzPts val="1400"/>
              <a:buAutoNum type="arabicPeriod"/>
            </a:pPr>
            <a:r>
              <a:rPr lang="en" sz="1400"/>
              <a:t>Treatment or consideration of, or making a distinction in favour of or against, a person or thing based on the group, class, or category to which that person of thing belongs rather than on individual merit:</a:t>
            </a:r>
            <a:endParaRPr sz="1400"/>
          </a:p>
          <a:p>
            <a:pPr indent="0" lvl="0" marL="457200" rtl="0" algn="l">
              <a:spcBef>
                <a:spcPts val="1600"/>
              </a:spcBef>
              <a:spcAft>
                <a:spcPts val="0"/>
              </a:spcAft>
              <a:buNone/>
            </a:pPr>
            <a:r>
              <a:rPr i="1" lang="en" sz="1400"/>
              <a:t>Racial and </a:t>
            </a:r>
            <a:r>
              <a:rPr i="1" lang="en" sz="1400"/>
              <a:t>religious</a:t>
            </a:r>
            <a:r>
              <a:rPr i="1" lang="en" sz="1400"/>
              <a:t> intolerance and discrimination </a:t>
            </a:r>
            <a:endParaRPr i="1" sz="1400"/>
          </a:p>
          <a:p>
            <a:pPr indent="0" lvl="0" marL="0" rtl="0" algn="l">
              <a:spcBef>
                <a:spcPts val="1600"/>
              </a:spcBef>
              <a:spcAft>
                <a:spcPts val="0"/>
              </a:spcAft>
              <a:buNone/>
            </a:pPr>
            <a:r>
              <a:rPr lang="en" sz="1400"/>
              <a:t>3. The power of making fine distinctions; discriminating judgment:</a:t>
            </a:r>
            <a:endParaRPr sz="1400"/>
          </a:p>
          <a:p>
            <a:pPr indent="0" lvl="0" marL="0" rtl="0" algn="l">
              <a:spcBef>
                <a:spcPts val="1600"/>
              </a:spcBef>
              <a:spcAft>
                <a:spcPts val="0"/>
              </a:spcAft>
              <a:buNone/>
            </a:pPr>
            <a:r>
              <a:rPr i="1" lang="en" sz="1400"/>
              <a:t>	She chose the colours with great discrimination</a:t>
            </a:r>
            <a:endParaRPr i="1" sz="1400"/>
          </a:p>
          <a:p>
            <a:pPr indent="0" lvl="0" marL="0" rtl="0" algn="l">
              <a:spcBef>
                <a:spcPts val="1600"/>
              </a:spcBef>
              <a:spcAft>
                <a:spcPts val="0"/>
              </a:spcAft>
              <a:buNone/>
            </a:pPr>
            <a:r>
              <a:rPr lang="en" sz="1400"/>
              <a:t>4. </a:t>
            </a:r>
            <a:r>
              <a:rPr i="1" lang="en" sz="1400"/>
              <a:t>Archaic. </a:t>
            </a:r>
            <a:r>
              <a:rPr lang="en" sz="1400"/>
              <a:t>Something that serves to differentiate. </a:t>
            </a:r>
            <a:endParaRPr sz="14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Discrimination in Canada</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Began with early settlement but was more visible during the 17th and 18th centuries</a:t>
            </a:r>
            <a:endParaRPr/>
          </a:p>
          <a:p>
            <a:pPr indent="-342900" lvl="0" marL="457200" rtl="0" algn="l">
              <a:spcBef>
                <a:spcPts val="0"/>
              </a:spcBef>
              <a:spcAft>
                <a:spcPts val="0"/>
              </a:spcAft>
              <a:buSzPts val="1800"/>
              <a:buChar char="❏"/>
            </a:pPr>
            <a:r>
              <a:rPr lang="en"/>
              <a:t>Earliest examples of discrimination in Canada are centric to race/ethnicity</a:t>
            </a:r>
            <a:endParaRPr/>
          </a:p>
          <a:p>
            <a:pPr indent="-342900" lvl="0" marL="457200" rtl="0" algn="l">
              <a:spcBef>
                <a:spcPts val="0"/>
              </a:spcBef>
              <a:spcAft>
                <a:spcPts val="0"/>
              </a:spcAft>
              <a:buSzPts val="1800"/>
              <a:buChar char="❏"/>
            </a:pPr>
            <a:r>
              <a:rPr lang="en"/>
              <a:t>Blatant discrimination came to a head in the 19th to mid-20th centuries</a:t>
            </a:r>
            <a:endParaRPr/>
          </a:p>
          <a:p>
            <a:pPr indent="-342900" lvl="0" marL="457200" rtl="0" algn="l">
              <a:spcBef>
                <a:spcPts val="0"/>
              </a:spcBef>
              <a:spcAft>
                <a:spcPts val="0"/>
              </a:spcAft>
              <a:buSzPts val="1800"/>
              <a:buChar char="❏"/>
            </a:pPr>
            <a:r>
              <a:rPr lang="en"/>
              <a:t>The Canadian government was reluctant to accept Black, Chinese, Japanese and South Asian-Canadians from enlisting in both world wars</a:t>
            </a:r>
            <a:endParaRPr/>
          </a:p>
          <a:p>
            <a:pPr indent="-342900" lvl="0" marL="457200" rtl="0" algn="l">
              <a:spcBef>
                <a:spcPts val="0"/>
              </a:spcBef>
              <a:spcAft>
                <a:spcPts val="0"/>
              </a:spcAft>
              <a:buSzPts val="1800"/>
              <a:buChar char="❏"/>
            </a:pPr>
            <a:r>
              <a:rPr lang="en"/>
              <a:t>Ethnic stereotypes at the turn of the century painted immigrants as “poor”, “illiterate”, “morally lax” and “politically corrupt”</a:t>
            </a:r>
            <a:endParaRPr/>
          </a:p>
          <a:p>
            <a:pPr indent="-342900" lvl="0" marL="457200" rtl="0" algn="l">
              <a:spcBef>
                <a:spcPts val="0"/>
              </a:spcBef>
              <a:spcAft>
                <a:spcPts val="0"/>
              </a:spcAft>
              <a:buSzPts val="1800"/>
              <a:buChar char="❏"/>
            </a:pPr>
            <a:r>
              <a:rPr lang="en"/>
              <a:t>Pre-1950s, ethnic slurs were a part of the day-to-day language of Canadians</a:t>
            </a:r>
            <a:endParaRPr/>
          </a:p>
          <a:p>
            <a:pPr indent="-342900" lvl="0" marL="457200" rtl="0" algn="l">
              <a:spcBef>
                <a:spcPts val="0"/>
              </a:spcBef>
              <a:spcAft>
                <a:spcPts val="0"/>
              </a:spcAft>
              <a:buSzPts val="1800"/>
              <a:buChar char="❏"/>
            </a:pPr>
            <a:r>
              <a:rPr lang="en"/>
              <a:t>Racial and ethnic discrimination, as well as discrimination in other forms, still largely exists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Racial/Ethnic Discrimination</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5" name="Google Shape;85;p17"/>
          <p:cNvPicPr preferRelativeResize="0"/>
          <p:nvPr/>
        </p:nvPicPr>
        <p:blipFill>
          <a:blip r:embed="rId3">
            <a:alphaModFix/>
          </a:blip>
          <a:stretch>
            <a:fillRect/>
          </a:stretch>
        </p:blipFill>
        <p:spPr>
          <a:xfrm>
            <a:off x="1526400" y="940450"/>
            <a:ext cx="5519701" cy="4072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Racial/Ethnic Discrimination</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2" name="Google Shape;92;p18"/>
          <p:cNvPicPr preferRelativeResize="0"/>
          <p:nvPr/>
        </p:nvPicPr>
        <p:blipFill>
          <a:blip r:embed="rId3">
            <a:alphaModFix/>
          </a:blip>
          <a:stretch>
            <a:fillRect/>
          </a:stretch>
        </p:blipFill>
        <p:spPr>
          <a:xfrm>
            <a:off x="1143000" y="939950"/>
            <a:ext cx="6918124" cy="4051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Racial/Ethnic Discrimination</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9" name="Google Shape;99;p19"/>
          <p:cNvPicPr preferRelativeResize="0"/>
          <p:nvPr/>
        </p:nvPicPr>
        <p:blipFill>
          <a:blip r:embed="rId3">
            <a:alphaModFix/>
          </a:blip>
          <a:stretch>
            <a:fillRect/>
          </a:stretch>
        </p:blipFill>
        <p:spPr>
          <a:xfrm>
            <a:off x="1128025" y="907650"/>
            <a:ext cx="6787151" cy="4112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Gender Discrimination </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across the world, women have been the subject to discrimination when it comes to employment, pay, and voting - just to name a few</a:t>
            </a:r>
            <a:endParaRPr/>
          </a:p>
          <a:p>
            <a:pPr indent="-342900" lvl="0" marL="457200" rtl="0" algn="l">
              <a:spcBef>
                <a:spcPts val="0"/>
              </a:spcBef>
              <a:spcAft>
                <a:spcPts val="0"/>
              </a:spcAft>
              <a:buSzPts val="1800"/>
              <a:buChar char="❏"/>
            </a:pPr>
            <a:r>
              <a:rPr lang="en"/>
              <a:t>Up until the 1970s, the British Hong Kong government publicly denied equal pay for equal work for women</a:t>
            </a:r>
            <a:endParaRPr/>
          </a:p>
          <a:p>
            <a:pPr indent="-317500" lvl="1" marL="914400" rtl="0" algn="l">
              <a:spcBef>
                <a:spcPts val="0"/>
              </a:spcBef>
              <a:spcAft>
                <a:spcPts val="0"/>
              </a:spcAft>
              <a:buSzPts val="1400"/>
              <a:buChar char="❏"/>
            </a:pPr>
            <a:r>
              <a:rPr lang="en"/>
              <a:t>Women living under this government stood to be demoted from “full time” to “part time” employees once married</a:t>
            </a:r>
            <a:endParaRPr/>
          </a:p>
          <a:p>
            <a:pPr indent="-317500" lvl="1" marL="914400" rtl="0" algn="l">
              <a:spcBef>
                <a:spcPts val="0"/>
              </a:spcBef>
              <a:spcAft>
                <a:spcPts val="0"/>
              </a:spcAft>
              <a:buSzPts val="1400"/>
              <a:buChar char="❏"/>
            </a:pPr>
            <a:r>
              <a:rPr lang="en"/>
              <a:t>Many women ended up losing their jobs</a:t>
            </a:r>
            <a:endParaRPr/>
          </a:p>
          <a:p>
            <a:pPr indent="-342900" lvl="0" marL="457200" rtl="0" algn="l">
              <a:spcBef>
                <a:spcPts val="0"/>
              </a:spcBef>
              <a:spcAft>
                <a:spcPts val="0"/>
              </a:spcAft>
              <a:buSzPts val="1800"/>
              <a:buChar char="❏"/>
            </a:pPr>
            <a:r>
              <a:rPr lang="en"/>
              <a:t>In addition to this, in Canada (among other places) “marriage bars” were set into place between the 19th century and the early 1970s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Gender Discrimination Cont’d</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a “marriage bar”?</a:t>
            </a:r>
            <a:endParaRPr/>
          </a:p>
          <a:p>
            <a:pPr indent="-317500" lvl="1" marL="914400" rtl="0" algn="l">
              <a:spcBef>
                <a:spcPts val="0"/>
              </a:spcBef>
              <a:spcAft>
                <a:spcPts val="0"/>
              </a:spcAft>
              <a:buSzPts val="1400"/>
              <a:buChar char="❏"/>
            </a:pPr>
            <a:r>
              <a:rPr lang="en"/>
              <a:t>It was a form of restricting the working conditions of married women</a:t>
            </a:r>
            <a:endParaRPr/>
          </a:p>
          <a:p>
            <a:pPr indent="-342900" lvl="0" marL="457200" rtl="0" algn="l">
              <a:spcBef>
                <a:spcPts val="0"/>
              </a:spcBef>
              <a:spcAft>
                <a:spcPts val="0"/>
              </a:spcAft>
              <a:buSzPts val="1800"/>
              <a:buChar char="❏"/>
            </a:pPr>
            <a:r>
              <a:rPr lang="en"/>
              <a:t>Once a woman married, she was often times subject to being let go from her job</a:t>
            </a:r>
            <a:endParaRPr/>
          </a:p>
          <a:p>
            <a:pPr indent="-317500" lvl="1" marL="914400" rtl="0" algn="l">
              <a:spcBef>
                <a:spcPts val="0"/>
              </a:spcBef>
              <a:spcAft>
                <a:spcPts val="0"/>
              </a:spcAft>
              <a:buSzPts val="1400"/>
              <a:buChar char="❏"/>
            </a:pPr>
            <a:r>
              <a:rPr lang="en"/>
              <a:t>They will also ineligible of being hired for any positions</a:t>
            </a:r>
            <a:endParaRPr/>
          </a:p>
          <a:p>
            <a:pPr indent="-317500" lvl="1" marL="914400" rtl="0" algn="l">
              <a:spcBef>
                <a:spcPts val="0"/>
              </a:spcBef>
              <a:spcAft>
                <a:spcPts val="0"/>
              </a:spcAft>
              <a:buSzPts val="1400"/>
              <a:buChar char="❏"/>
            </a:pPr>
            <a:r>
              <a:rPr lang="en"/>
              <a:t>In many instances, this also included widowed women who had children</a:t>
            </a:r>
            <a:endParaRPr/>
          </a:p>
          <a:p>
            <a:pPr indent="-342900" lvl="0" marL="457200" rtl="0" algn="l">
              <a:spcBef>
                <a:spcPts val="0"/>
              </a:spcBef>
              <a:spcAft>
                <a:spcPts val="0"/>
              </a:spcAft>
              <a:buSzPts val="1800"/>
              <a:buChar char="❏"/>
            </a:pPr>
            <a:r>
              <a:rPr lang="en"/>
              <a:t>Nike recently found themselves in hot water with two ex-employees</a:t>
            </a:r>
            <a:endParaRPr/>
          </a:p>
          <a:p>
            <a:pPr indent="-317500" lvl="1" marL="914400" rtl="0" algn="l">
              <a:spcBef>
                <a:spcPts val="0"/>
              </a:spcBef>
              <a:spcAft>
                <a:spcPts val="0"/>
              </a:spcAft>
              <a:buSzPts val="1400"/>
              <a:buChar char="❏"/>
            </a:pPr>
            <a:r>
              <a:rPr lang="en"/>
              <a:t>Kelly Cahill and Sara Johnston worked for the company in Oregon</a:t>
            </a:r>
            <a:endParaRPr/>
          </a:p>
          <a:p>
            <a:pPr indent="-317500" lvl="1" marL="914400" rtl="0" algn="l">
              <a:spcBef>
                <a:spcPts val="0"/>
              </a:spcBef>
              <a:spcAft>
                <a:spcPts val="0"/>
              </a:spcAft>
              <a:buSzPts val="1400"/>
              <a:buChar char="❏"/>
            </a:pPr>
            <a:r>
              <a:rPr lang="en"/>
              <a:t>Their lawsuit describes lesser pay, fewer bonuses, and minimal stock options for women</a:t>
            </a:r>
            <a:endParaRPr/>
          </a:p>
          <a:p>
            <a:pPr indent="-317500" lvl="1" marL="914400" rtl="0" algn="l">
              <a:spcBef>
                <a:spcPts val="0"/>
              </a:spcBef>
              <a:spcAft>
                <a:spcPts val="0"/>
              </a:spcAft>
              <a:buSzPts val="1400"/>
              <a:buChar char="❏"/>
            </a:pPr>
            <a:r>
              <a:rPr lang="en"/>
              <a:t>They also note that women are often overlooked for promotions</a:t>
            </a:r>
            <a:endParaRPr/>
          </a:p>
          <a:p>
            <a:pPr indent="-342900" lvl="0" marL="457200" rtl="0" algn="l">
              <a:spcBef>
                <a:spcPts val="0"/>
              </a:spcBef>
              <a:spcAft>
                <a:spcPts val="0"/>
              </a:spcAft>
              <a:buSzPts val="1800"/>
              <a:buChar char="❏"/>
            </a:pPr>
            <a:r>
              <a:rPr lang="en"/>
              <a:t>Nike admitted to failing to both hire and promote women</a:t>
            </a:r>
            <a:endParaRPr/>
          </a:p>
          <a:p>
            <a:pPr indent="-317500" lvl="1" marL="914400" rtl="0" algn="l">
              <a:spcBef>
                <a:spcPts val="0"/>
              </a:spcBef>
              <a:spcAft>
                <a:spcPts val="0"/>
              </a:spcAft>
              <a:buSzPts val="1400"/>
              <a:buChar char="❏"/>
            </a:pPr>
            <a:r>
              <a:rPr lang="en"/>
              <a:t>11 executives were ousted</a:t>
            </a:r>
            <a:endParaRPr/>
          </a:p>
          <a:p>
            <a:pPr indent="-317500" lvl="1" marL="914400" rtl="0" algn="l">
              <a:spcBef>
                <a:spcPts val="0"/>
              </a:spcBef>
              <a:spcAft>
                <a:spcPts val="0"/>
              </a:spcAft>
              <a:buSzPts val="1400"/>
              <a:buChar char="❏"/>
            </a:pPr>
            <a:r>
              <a:rPr lang="en"/>
              <a:t>Raises for 7,000 employees were also then announced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