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Lst>
  <p:sldSz cy="5143500" cx="9144000"/>
  <p:notesSz cx="6858000" cy="9144000"/>
  <p:embeddedFontLst>
    <p:embeddedFont>
      <p:font typeface="Playfair Display"/>
      <p:regular r:id="rId25"/>
      <p:bold r:id="rId26"/>
      <p:italic r:id="rId27"/>
      <p:boldItalic r:id="rId28"/>
    </p:embeddedFont>
    <p:embeddedFont>
      <p:font typeface="Montserrat"/>
      <p:regular r:id="rId29"/>
      <p:bold r:id="rId30"/>
      <p:italic r:id="rId31"/>
      <p:boldItalic r:id="rId32"/>
    </p:embeddedFont>
    <p:embeddedFont>
      <p:font typeface="Oswald"/>
      <p:regular r:id="rId33"/>
      <p:bold r:id="rId3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6E180875-FC9A-4338-8B57-198D9D88DAD0}">
  <a:tblStyle styleId="{6E180875-FC9A-4338-8B57-198D9D88DAD0}"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PlayfairDisplay-bold.fntdata"/><Relationship Id="rId25" Type="http://schemas.openxmlformats.org/officeDocument/2006/relationships/font" Target="fonts/PlayfairDisplay-regular.fntdata"/><Relationship Id="rId28" Type="http://schemas.openxmlformats.org/officeDocument/2006/relationships/font" Target="fonts/PlayfairDisplay-boldItalic.fntdata"/><Relationship Id="rId27" Type="http://schemas.openxmlformats.org/officeDocument/2006/relationships/font" Target="fonts/PlayfairDisplay-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font" Target="fonts/Montserrat-regular.fntdata"/><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Montserrat-italic.fntdata"/><Relationship Id="rId30" Type="http://schemas.openxmlformats.org/officeDocument/2006/relationships/font" Target="fonts/Montserrat-bold.fntdata"/><Relationship Id="rId11" Type="http://schemas.openxmlformats.org/officeDocument/2006/relationships/slide" Target="slides/slide5.xml"/><Relationship Id="rId33" Type="http://schemas.openxmlformats.org/officeDocument/2006/relationships/font" Target="fonts/Oswald-regular.fntdata"/><Relationship Id="rId10" Type="http://schemas.openxmlformats.org/officeDocument/2006/relationships/slide" Target="slides/slide4.xml"/><Relationship Id="rId32" Type="http://schemas.openxmlformats.org/officeDocument/2006/relationships/font" Target="fonts/Montserrat-boldItalic.fntdata"/><Relationship Id="rId13" Type="http://schemas.openxmlformats.org/officeDocument/2006/relationships/slide" Target="slides/slide7.xml"/><Relationship Id="rId12" Type="http://schemas.openxmlformats.org/officeDocument/2006/relationships/slide" Target="slides/slide6.xml"/><Relationship Id="rId34" Type="http://schemas.openxmlformats.org/officeDocument/2006/relationships/font" Target="fonts/Oswald-bold.fnt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4" name="Shape 54"/>
        <p:cNvGrpSpPr/>
        <p:nvPr/>
      </p:nvGrpSpPr>
      <p:grpSpPr>
        <a:xfrm>
          <a:off x="0" y="0"/>
          <a:ext cx="0" cy="0"/>
          <a:chOff x="0" y="0"/>
          <a:chExt cx="0" cy="0"/>
        </a:xfrm>
      </p:grpSpPr>
      <p:sp>
        <p:nvSpPr>
          <p:cNvPr id="55" name="Google Shape;5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g7a876285cd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7a876285cd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6" name="Shape 116"/>
        <p:cNvGrpSpPr/>
        <p:nvPr/>
      </p:nvGrpSpPr>
      <p:grpSpPr>
        <a:xfrm>
          <a:off x="0" y="0"/>
          <a:ext cx="0" cy="0"/>
          <a:chOff x="0" y="0"/>
          <a:chExt cx="0" cy="0"/>
        </a:xfrm>
      </p:grpSpPr>
      <p:sp>
        <p:nvSpPr>
          <p:cNvPr id="117" name="Google Shape;117;g7a876285cd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7a876285cd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2" name="Shape 122"/>
        <p:cNvGrpSpPr/>
        <p:nvPr/>
      </p:nvGrpSpPr>
      <p:grpSpPr>
        <a:xfrm>
          <a:off x="0" y="0"/>
          <a:ext cx="0" cy="0"/>
          <a:chOff x="0" y="0"/>
          <a:chExt cx="0" cy="0"/>
        </a:xfrm>
      </p:grpSpPr>
      <p:sp>
        <p:nvSpPr>
          <p:cNvPr id="123" name="Google Shape;123;g7a876285cd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7a876285cd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8" name="Shape 128"/>
        <p:cNvGrpSpPr/>
        <p:nvPr/>
      </p:nvGrpSpPr>
      <p:grpSpPr>
        <a:xfrm>
          <a:off x="0" y="0"/>
          <a:ext cx="0" cy="0"/>
          <a:chOff x="0" y="0"/>
          <a:chExt cx="0" cy="0"/>
        </a:xfrm>
      </p:grpSpPr>
      <p:sp>
        <p:nvSpPr>
          <p:cNvPr id="129" name="Google Shape;129;g7a876285cd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7a876285cd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Google Shape;135;g7a876285cd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7a876285cd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0" name="Shape 140"/>
        <p:cNvGrpSpPr/>
        <p:nvPr/>
      </p:nvGrpSpPr>
      <p:grpSpPr>
        <a:xfrm>
          <a:off x="0" y="0"/>
          <a:ext cx="0" cy="0"/>
          <a:chOff x="0" y="0"/>
          <a:chExt cx="0" cy="0"/>
        </a:xfrm>
      </p:grpSpPr>
      <p:sp>
        <p:nvSpPr>
          <p:cNvPr id="141" name="Google Shape;141;g7a88652c38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7a88652c38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6" name="Shape 146"/>
        <p:cNvGrpSpPr/>
        <p:nvPr/>
      </p:nvGrpSpPr>
      <p:grpSpPr>
        <a:xfrm>
          <a:off x="0" y="0"/>
          <a:ext cx="0" cy="0"/>
          <a:chOff x="0" y="0"/>
          <a:chExt cx="0" cy="0"/>
        </a:xfrm>
      </p:grpSpPr>
      <p:sp>
        <p:nvSpPr>
          <p:cNvPr id="147" name="Google Shape;147;g7a88652c38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7a88652c38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2" name="Shape 152"/>
        <p:cNvGrpSpPr/>
        <p:nvPr/>
      </p:nvGrpSpPr>
      <p:grpSpPr>
        <a:xfrm>
          <a:off x="0" y="0"/>
          <a:ext cx="0" cy="0"/>
          <a:chOff x="0" y="0"/>
          <a:chExt cx="0" cy="0"/>
        </a:xfrm>
      </p:grpSpPr>
      <p:sp>
        <p:nvSpPr>
          <p:cNvPr id="153" name="Google Shape;153;g7a88652c38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7a88652c38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8" name="Shape 158"/>
        <p:cNvGrpSpPr/>
        <p:nvPr/>
      </p:nvGrpSpPr>
      <p:grpSpPr>
        <a:xfrm>
          <a:off x="0" y="0"/>
          <a:ext cx="0" cy="0"/>
          <a:chOff x="0" y="0"/>
          <a:chExt cx="0" cy="0"/>
        </a:xfrm>
      </p:grpSpPr>
      <p:sp>
        <p:nvSpPr>
          <p:cNvPr id="159" name="Google Shape;159;g7a876285cd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7a876285cd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0" name="Shape 60"/>
        <p:cNvGrpSpPr/>
        <p:nvPr/>
      </p:nvGrpSpPr>
      <p:grpSpPr>
        <a:xfrm>
          <a:off x="0" y="0"/>
          <a:ext cx="0" cy="0"/>
          <a:chOff x="0" y="0"/>
          <a:chExt cx="0" cy="0"/>
        </a:xfrm>
      </p:grpSpPr>
      <p:sp>
        <p:nvSpPr>
          <p:cNvPr id="61" name="Google Shape;61;g7a80d48dbc_1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7a80d48dbc_1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6" name="Shape 66"/>
        <p:cNvGrpSpPr/>
        <p:nvPr/>
      </p:nvGrpSpPr>
      <p:grpSpPr>
        <a:xfrm>
          <a:off x="0" y="0"/>
          <a:ext cx="0" cy="0"/>
          <a:chOff x="0" y="0"/>
          <a:chExt cx="0" cy="0"/>
        </a:xfrm>
      </p:grpSpPr>
      <p:sp>
        <p:nvSpPr>
          <p:cNvPr id="67" name="Google Shape;67;g7a80d48dbc_1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7a80d48dbc_1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2" name="Shape 72"/>
        <p:cNvGrpSpPr/>
        <p:nvPr/>
      </p:nvGrpSpPr>
      <p:grpSpPr>
        <a:xfrm>
          <a:off x="0" y="0"/>
          <a:ext cx="0" cy="0"/>
          <a:chOff x="0" y="0"/>
          <a:chExt cx="0" cy="0"/>
        </a:xfrm>
      </p:grpSpPr>
      <p:sp>
        <p:nvSpPr>
          <p:cNvPr id="73" name="Google Shape;73;g7a80d48dbc_1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7a80d48dbc_1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9" name="Shape 79"/>
        <p:cNvGrpSpPr/>
        <p:nvPr/>
      </p:nvGrpSpPr>
      <p:grpSpPr>
        <a:xfrm>
          <a:off x="0" y="0"/>
          <a:ext cx="0" cy="0"/>
          <a:chOff x="0" y="0"/>
          <a:chExt cx="0" cy="0"/>
        </a:xfrm>
      </p:grpSpPr>
      <p:sp>
        <p:nvSpPr>
          <p:cNvPr id="80" name="Google Shape;80;g1b23b6c62de3d3f4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1b23b6c62de3d3f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6" name="Shape 86"/>
        <p:cNvGrpSpPr/>
        <p:nvPr/>
      </p:nvGrpSpPr>
      <p:grpSpPr>
        <a:xfrm>
          <a:off x="0" y="0"/>
          <a:ext cx="0" cy="0"/>
          <a:chOff x="0" y="0"/>
          <a:chExt cx="0" cy="0"/>
        </a:xfrm>
      </p:grpSpPr>
      <p:sp>
        <p:nvSpPr>
          <p:cNvPr id="87" name="Google Shape;87;g7a80d48dbc_1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7a80d48dbc_1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2" name="Shape 92"/>
        <p:cNvGrpSpPr/>
        <p:nvPr/>
      </p:nvGrpSpPr>
      <p:grpSpPr>
        <a:xfrm>
          <a:off x="0" y="0"/>
          <a:ext cx="0" cy="0"/>
          <a:chOff x="0" y="0"/>
          <a:chExt cx="0" cy="0"/>
        </a:xfrm>
      </p:grpSpPr>
      <p:sp>
        <p:nvSpPr>
          <p:cNvPr id="93" name="Google Shape;93;g7a876285c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7a876285c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Google Shape;99;g7a88652c38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7a88652c38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g7a88652c3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7a88652c3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bg>
      <p:bgPr>
        <a:solidFill>
          <a:schemeClr val="dk1"/>
        </a:solidFill>
      </p:bgPr>
    </p:bg>
    <p:spTree>
      <p:nvGrpSpPr>
        <p:cNvPr id="9" name="Shape 9"/>
        <p:cNvGrpSpPr/>
        <p:nvPr/>
      </p:nvGrpSpPr>
      <p:grpSpPr>
        <a:xfrm>
          <a:off x="0" y="0"/>
          <a:ext cx="0" cy="0"/>
          <a:chOff x="0" y="0"/>
          <a:chExt cx="0" cy="0"/>
        </a:xfrm>
      </p:grpSpPr>
      <p:sp>
        <p:nvSpPr>
          <p:cNvPr id="10" name="Google Shape;10;p2"/>
          <p:cNvSpPr/>
          <p:nvPr/>
        </p:nvSpPr>
        <p:spPr>
          <a:xfrm>
            <a:off x="4286250" y="0"/>
            <a:ext cx="723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4358475" y="0"/>
            <a:ext cx="3853200" cy="51435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44250" y="1403850"/>
            <a:ext cx="8455500" cy="2146800"/>
          </a:xfrm>
          <a:prstGeom prst="rect">
            <a:avLst/>
          </a:prstGeom>
          <a:solidFill>
            <a:srgbClr val="FFFFFF"/>
          </a:solidFill>
        </p:spPr>
        <p:txBody>
          <a:bodyPr anchorCtr="0" anchor="ctr" bIns="91425" lIns="91425" spcFirstLastPara="1" rIns="91425" wrap="square" tIns="91425">
            <a:noAutofit/>
          </a:bodyPr>
          <a:lstStyle>
            <a:lvl1pPr lvl="0" algn="ctr">
              <a:spcBef>
                <a:spcPts val="0"/>
              </a:spcBef>
              <a:spcAft>
                <a:spcPts val="0"/>
              </a:spcAft>
              <a:buSzPts val="6800"/>
              <a:buFont typeface="Playfair Display"/>
              <a:buNone/>
              <a:defRPr b="1" sz="6800">
                <a:latin typeface="Playfair Display"/>
                <a:ea typeface="Playfair Display"/>
                <a:cs typeface="Playfair Display"/>
                <a:sym typeface="Playfair Display"/>
              </a:defRPr>
            </a:lvl1pPr>
            <a:lvl2pPr lvl="1" algn="ctr">
              <a:spcBef>
                <a:spcPts val="0"/>
              </a:spcBef>
              <a:spcAft>
                <a:spcPts val="0"/>
              </a:spcAft>
              <a:buSzPts val="6800"/>
              <a:buFont typeface="Playfair Display"/>
              <a:buNone/>
              <a:defRPr b="1" sz="6800">
                <a:latin typeface="Playfair Display"/>
                <a:ea typeface="Playfair Display"/>
                <a:cs typeface="Playfair Display"/>
                <a:sym typeface="Playfair Display"/>
              </a:defRPr>
            </a:lvl2pPr>
            <a:lvl3pPr lvl="2" algn="ctr">
              <a:spcBef>
                <a:spcPts val="0"/>
              </a:spcBef>
              <a:spcAft>
                <a:spcPts val="0"/>
              </a:spcAft>
              <a:buSzPts val="6800"/>
              <a:buFont typeface="Playfair Display"/>
              <a:buNone/>
              <a:defRPr b="1" sz="6800">
                <a:latin typeface="Playfair Display"/>
                <a:ea typeface="Playfair Display"/>
                <a:cs typeface="Playfair Display"/>
                <a:sym typeface="Playfair Display"/>
              </a:defRPr>
            </a:lvl3pPr>
            <a:lvl4pPr lvl="3" algn="ctr">
              <a:spcBef>
                <a:spcPts val="0"/>
              </a:spcBef>
              <a:spcAft>
                <a:spcPts val="0"/>
              </a:spcAft>
              <a:buSzPts val="6800"/>
              <a:buFont typeface="Playfair Display"/>
              <a:buNone/>
              <a:defRPr b="1" sz="6800">
                <a:latin typeface="Playfair Display"/>
                <a:ea typeface="Playfair Display"/>
                <a:cs typeface="Playfair Display"/>
                <a:sym typeface="Playfair Display"/>
              </a:defRPr>
            </a:lvl4pPr>
            <a:lvl5pPr lvl="4" algn="ctr">
              <a:spcBef>
                <a:spcPts val="0"/>
              </a:spcBef>
              <a:spcAft>
                <a:spcPts val="0"/>
              </a:spcAft>
              <a:buSzPts val="6800"/>
              <a:buFont typeface="Playfair Display"/>
              <a:buNone/>
              <a:defRPr b="1" sz="6800">
                <a:latin typeface="Playfair Display"/>
                <a:ea typeface="Playfair Display"/>
                <a:cs typeface="Playfair Display"/>
                <a:sym typeface="Playfair Display"/>
              </a:defRPr>
            </a:lvl5pPr>
            <a:lvl6pPr lvl="5" algn="ctr">
              <a:spcBef>
                <a:spcPts val="0"/>
              </a:spcBef>
              <a:spcAft>
                <a:spcPts val="0"/>
              </a:spcAft>
              <a:buSzPts val="6800"/>
              <a:buFont typeface="Playfair Display"/>
              <a:buNone/>
              <a:defRPr b="1" sz="6800">
                <a:latin typeface="Playfair Display"/>
                <a:ea typeface="Playfair Display"/>
                <a:cs typeface="Playfair Display"/>
                <a:sym typeface="Playfair Display"/>
              </a:defRPr>
            </a:lvl6pPr>
            <a:lvl7pPr lvl="6" algn="ctr">
              <a:spcBef>
                <a:spcPts val="0"/>
              </a:spcBef>
              <a:spcAft>
                <a:spcPts val="0"/>
              </a:spcAft>
              <a:buSzPts val="6800"/>
              <a:buFont typeface="Playfair Display"/>
              <a:buNone/>
              <a:defRPr b="1" sz="6800">
                <a:latin typeface="Playfair Display"/>
                <a:ea typeface="Playfair Display"/>
                <a:cs typeface="Playfair Display"/>
                <a:sym typeface="Playfair Display"/>
              </a:defRPr>
            </a:lvl7pPr>
            <a:lvl8pPr lvl="7" algn="ctr">
              <a:spcBef>
                <a:spcPts val="0"/>
              </a:spcBef>
              <a:spcAft>
                <a:spcPts val="0"/>
              </a:spcAft>
              <a:buSzPts val="6800"/>
              <a:buFont typeface="Playfair Display"/>
              <a:buNone/>
              <a:defRPr b="1" sz="6800">
                <a:latin typeface="Playfair Display"/>
                <a:ea typeface="Playfair Display"/>
                <a:cs typeface="Playfair Display"/>
                <a:sym typeface="Playfair Display"/>
              </a:defRPr>
            </a:lvl8pPr>
            <a:lvl9pPr lvl="8" algn="ctr">
              <a:spcBef>
                <a:spcPts val="0"/>
              </a:spcBef>
              <a:spcAft>
                <a:spcPts val="0"/>
              </a:spcAft>
              <a:buSzPts val="6800"/>
              <a:buFont typeface="Playfair Display"/>
              <a:buNone/>
              <a:defRPr b="1" sz="6800">
                <a:latin typeface="Playfair Display"/>
                <a:ea typeface="Playfair Display"/>
                <a:cs typeface="Playfair Display"/>
                <a:sym typeface="Playfair Display"/>
              </a:defRPr>
            </a:lvl9pPr>
          </a:lstStyle>
          <a:p/>
        </p:txBody>
      </p:sp>
      <p:sp>
        <p:nvSpPr>
          <p:cNvPr id="13" name="Google Shape;13;p2"/>
          <p:cNvSpPr txBox="1"/>
          <p:nvPr>
            <p:ph idx="1" type="subTitle"/>
          </p:nvPr>
        </p:nvSpPr>
        <p:spPr>
          <a:xfrm>
            <a:off x="344250" y="3550650"/>
            <a:ext cx="4910100" cy="577800"/>
          </a:xfrm>
          <a:prstGeom prst="rect">
            <a:avLst/>
          </a:prstGeom>
          <a:solidFill>
            <a:schemeClr val="dk2"/>
          </a:solidFill>
        </p:spPr>
        <p:txBody>
          <a:bodyPr anchorCtr="0" anchor="ctr" bIns="91425" lIns="91425" spcFirstLastPara="1" rIns="91425" wrap="square" tIns="91425">
            <a:noAutofit/>
          </a:bodyPr>
          <a:lstStyle>
            <a:lvl1pPr lvl="0">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1pPr>
            <a:lvl2pPr lvl="1">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2pPr>
            <a:lvl3pPr lvl="2">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3pPr>
            <a:lvl4pPr lvl="3">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4pPr>
            <a:lvl5pPr lvl="4">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5pPr>
            <a:lvl6pPr lvl="5">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6pPr>
            <a:lvl7pPr lvl="6">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7pPr>
            <a:lvl8pPr lvl="7">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8pPr>
            <a:lvl9pPr lvl="8">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9pPr>
          </a:lstStyle>
          <a:p/>
        </p:txBody>
      </p:sp>
      <p:sp>
        <p:nvSpPr>
          <p:cNvPr id="14" name="Google Shape;14;p2"/>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8" name="Shape 48"/>
        <p:cNvGrpSpPr/>
        <p:nvPr/>
      </p:nvGrpSpPr>
      <p:grpSpPr>
        <a:xfrm>
          <a:off x="0" y="0"/>
          <a:ext cx="0" cy="0"/>
          <a:chOff x="0" y="0"/>
          <a:chExt cx="0" cy="0"/>
        </a:xfrm>
      </p:grpSpPr>
      <p:sp>
        <p:nvSpPr>
          <p:cNvPr id="49" name="Google Shape;49;p11"/>
          <p:cNvSpPr txBox="1"/>
          <p:nvPr>
            <p:ph hasCustomPrompt="1" type="title"/>
          </p:nvPr>
        </p:nvSpPr>
        <p:spPr>
          <a:xfrm>
            <a:off x="311700" y="999925"/>
            <a:ext cx="8520600" cy="2146200"/>
          </a:xfrm>
          <a:prstGeom prst="rect">
            <a:avLst/>
          </a:prstGeom>
        </p:spPr>
        <p:txBody>
          <a:bodyPr anchorCtr="0" anchor="b" bIns="91425" lIns="91425" spcFirstLastPara="1" rIns="91425" wrap="square" tIns="91425">
            <a:noAutofit/>
          </a:bodyPr>
          <a:lstStyle>
            <a:lvl1pPr lvl="0" algn="ctr">
              <a:spcBef>
                <a:spcPts val="0"/>
              </a:spcBef>
              <a:spcAft>
                <a:spcPts val="0"/>
              </a:spcAft>
              <a:buSzPts val="14000"/>
              <a:buFont typeface="Montserrat"/>
              <a:buNone/>
              <a:defRPr sz="14000">
                <a:latin typeface="Montserrat"/>
                <a:ea typeface="Montserrat"/>
                <a:cs typeface="Montserrat"/>
                <a:sym typeface="Montserrat"/>
              </a:defRPr>
            </a:lvl1pPr>
            <a:lvl2pPr lvl="1" algn="ctr">
              <a:spcBef>
                <a:spcPts val="0"/>
              </a:spcBef>
              <a:spcAft>
                <a:spcPts val="0"/>
              </a:spcAft>
              <a:buSzPts val="14000"/>
              <a:buFont typeface="Montserrat"/>
              <a:buNone/>
              <a:defRPr sz="14000">
                <a:latin typeface="Montserrat"/>
                <a:ea typeface="Montserrat"/>
                <a:cs typeface="Montserrat"/>
                <a:sym typeface="Montserrat"/>
              </a:defRPr>
            </a:lvl2pPr>
            <a:lvl3pPr lvl="2" algn="ctr">
              <a:spcBef>
                <a:spcPts val="0"/>
              </a:spcBef>
              <a:spcAft>
                <a:spcPts val="0"/>
              </a:spcAft>
              <a:buSzPts val="14000"/>
              <a:buFont typeface="Montserrat"/>
              <a:buNone/>
              <a:defRPr sz="14000">
                <a:latin typeface="Montserrat"/>
                <a:ea typeface="Montserrat"/>
                <a:cs typeface="Montserrat"/>
                <a:sym typeface="Montserrat"/>
              </a:defRPr>
            </a:lvl3pPr>
            <a:lvl4pPr lvl="3" algn="ctr">
              <a:spcBef>
                <a:spcPts val="0"/>
              </a:spcBef>
              <a:spcAft>
                <a:spcPts val="0"/>
              </a:spcAft>
              <a:buSzPts val="14000"/>
              <a:buFont typeface="Montserrat"/>
              <a:buNone/>
              <a:defRPr sz="14000">
                <a:latin typeface="Montserrat"/>
                <a:ea typeface="Montserrat"/>
                <a:cs typeface="Montserrat"/>
                <a:sym typeface="Montserrat"/>
              </a:defRPr>
            </a:lvl4pPr>
            <a:lvl5pPr lvl="4" algn="ctr">
              <a:spcBef>
                <a:spcPts val="0"/>
              </a:spcBef>
              <a:spcAft>
                <a:spcPts val="0"/>
              </a:spcAft>
              <a:buSzPts val="14000"/>
              <a:buFont typeface="Montserrat"/>
              <a:buNone/>
              <a:defRPr sz="14000">
                <a:latin typeface="Montserrat"/>
                <a:ea typeface="Montserrat"/>
                <a:cs typeface="Montserrat"/>
                <a:sym typeface="Montserrat"/>
              </a:defRPr>
            </a:lvl5pPr>
            <a:lvl6pPr lvl="5" algn="ctr">
              <a:spcBef>
                <a:spcPts val="0"/>
              </a:spcBef>
              <a:spcAft>
                <a:spcPts val="0"/>
              </a:spcAft>
              <a:buSzPts val="14000"/>
              <a:buFont typeface="Montserrat"/>
              <a:buNone/>
              <a:defRPr sz="14000">
                <a:latin typeface="Montserrat"/>
                <a:ea typeface="Montserrat"/>
                <a:cs typeface="Montserrat"/>
                <a:sym typeface="Montserrat"/>
              </a:defRPr>
            </a:lvl6pPr>
            <a:lvl7pPr lvl="6" algn="ctr">
              <a:spcBef>
                <a:spcPts val="0"/>
              </a:spcBef>
              <a:spcAft>
                <a:spcPts val="0"/>
              </a:spcAft>
              <a:buSzPts val="14000"/>
              <a:buFont typeface="Montserrat"/>
              <a:buNone/>
              <a:defRPr sz="14000">
                <a:latin typeface="Montserrat"/>
                <a:ea typeface="Montserrat"/>
                <a:cs typeface="Montserrat"/>
                <a:sym typeface="Montserrat"/>
              </a:defRPr>
            </a:lvl7pPr>
            <a:lvl8pPr lvl="7" algn="ctr">
              <a:spcBef>
                <a:spcPts val="0"/>
              </a:spcBef>
              <a:spcAft>
                <a:spcPts val="0"/>
              </a:spcAft>
              <a:buSzPts val="14000"/>
              <a:buFont typeface="Montserrat"/>
              <a:buNone/>
              <a:defRPr sz="14000">
                <a:latin typeface="Montserrat"/>
                <a:ea typeface="Montserrat"/>
                <a:cs typeface="Montserrat"/>
                <a:sym typeface="Montserrat"/>
              </a:defRPr>
            </a:lvl8pPr>
            <a:lvl9pPr lvl="8" algn="ctr">
              <a:spcBef>
                <a:spcPts val="0"/>
              </a:spcBef>
              <a:spcAft>
                <a:spcPts val="0"/>
              </a:spcAft>
              <a:buSzPts val="14000"/>
              <a:buFont typeface="Montserrat"/>
              <a:buNone/>
              <a:defRPr sz="14000">
                <a:latin typeface="Montserrat"/>
                <a:ea typeface="Montserrat"/>
                <a:cs typeface="Montserrat"/>
                <a:sym typeface="Montserrat"/>
              </a:defRPr>
            </a:lvl9pPr>
          </a:lstStyle>
          <a:p>
            <a:r>
              <a:t>xx%</a:t>
            </a:r>
          </a:p>
        </p:txBody>
      </p:sp>
      <p:sp>
        <p:nvSpPr>
          <p:cNvPr id="50" name="Google Shape;50;p11"/>
          <p:cNvSpPr txBox="1"/>
          <p:nvPr>
            <p:ph idx="1" type="body"/>
          </p:nvPr>
        </p:nvSpPr>
        <p:spPr>
          <a:xfrm>
            <a:off x="311700" y="32284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highlight>
                  <a:schemeClr val="dk1"/>
                </a:highlight>
              </a:defRPr>
            </a:lvl1pPr>
            <a:lvl2pPr indent="-317500" lvl="1" marL="914400" algn="ctr">
              <a:spcBef>
                <a:spcPts val="1600"/>
              </a:spcBef>
              <a:spcAft>
                <a:spcPts val="0"/>
              </a:spcAft>
              <a:buSzPts val="1400"/>
              <a:buChar char="○"/>
              <a:defRPr>
                <a:highlight>
                  <a:schemeClr val="dk1"/>
                </a:highlight>
              </a:defRPr>
            </a:lvl2pPr>
            <a:lvl3pPr indent="-317500" lvl="2" marL="1371600" algn="ctr">
              <a:spcBef>
                <a:spcPts val="1600"/>
              </a:spcBef>
              <a:spcAft>
                <a:spcPts val="0"/>
              </a:spcAft>
              <a:buSzPts val="1400"/>
              <a:buChar char="■"/>
              <a:defRPr>
                <a:highlight>
                  <a:schemeClr val="dk1"/>
                </a:highlight>
              </a:defRPr>
            </a:lvl3pPr>
            <a:lvl4pPr indent="-317500" lvl="3" marL="1828800" algn="ctr">
              <a:spcBef>
                <a:spcPts val="1600"/>
              </a:spcBef>
              <a:spcAft>
                <a:spcPts val="0"/>
              </a:spcAft>
              <a:buSzPts val="1400"/>
              <a:buChar char="●"/>
              <a:defRPr>
                <a:highlight>
                  <a:schemeClr val="dk1"/>
                </a:highlight>
              </a:defRPr>
            </a:lvl4pPr>
            <a:lvl5pPr indent="-317500" lvl="4" marL="2286000" algn="ctr">
              <a:spcBef>
                <a:spcPts val="1600"/>
              </a:spcBef>
              <a:spcAft>
                <a:spcPts val="0"/>
              </a:spcAft>
              <a:buSzPts val="1400"/>
              <a:buChar char="○"/>
              <a:defRPr>
                <a:highlight>
                  <a:schemeClr val="dk1"/>
                </a:highlight>
              </a:defRPr>
            </a:lvl5pPr>
            <a:lvl6pPr indent="-317500" lvl="5" marL="2743200" algn="ctr">
              <a:spcBef>
                <a:spcPts val="1600"/>
              </a:spcBef>
              <a:spcAft>
                <a:spcPts val="0"/>
              </a:spcAft>
              <a:buSzPts val="1400"/>
              <a:buChar char="■"/>
              <a:defRPr>
                <a:highlight>
                  <a:schemeClr val="dk1"/>
                </a:highlight>
              </a:defRPr>
            </a:lvl6pPr>
            <a:lvl7pPr indent="-317500" lvl="6" marL="3200400" algn="ctr">
              <a:spcBef>
                <a:spcPts val="1600"/>
              </a:spcBef>
              <a:spcAft>
                <a:spcPts val="0"/>
              </a:spcAft>
              <a:buSzPts val="1400"/>
              <a:buChar char="●"/>
              <a:defRPr>
                <a:highlight>
                  <a:schemeClr val="dk1"/>
                </a:highlight>
              </a:defRPr>
            </a:lvl7pPr>
            <a:lvl8pPr indent="-317500" lvl="7" marL="3657600" algn="ctr">
              <a:spcBef>
                <a:spcPts val="1600"/>
              </a:spcBef>
              <a:spcAft>
                <a:spcPts val="0"/>
              </a:spcAft>
              <a:buSzPts val="1400"/>
              <a:buChar char="○"/>
              <a:defRPr>
                <a:highlight>
                  <a:schemeClr val="dk1"/>
                </a:highlight>
              </a:defRPr>
            </a:lvl8pPr>
            <a:lvl9pPr indent="-317500" lvl="8" marL="4114800" algn="ctr">
              <a:spcBef>
                <a:spcPts val="1600"/>
              </a:spcBef>
              <a:spcAft>
                <a:spcPts val="1600"/>
              </a:spcAft>
              <a:buSzPts val="1400"/>
              <a:buChar char="■"/>
              <a:defRPr>
                <a:highlight>
                  <a:schemeClr val="dk1"/>
                </a:highlight>
              </a:defRPr>
            </a:lvl9pPr>
          </a:lstStyle>
          <a:p/>
        </p:txBody>
      </p:sp>
      <p:sp>
        <p:nvSpPr>
          <p:cNvPr id="51" name="Google Shape;51;p11"/>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2" name="Shape 52"/>
        <p:cNvGrpSpPr/>
        <p:nvPr/>
      </p:nvGrpSpPr>
      <p:grpSpPr>
        <a:xfrm>
          <a:off x="0" y="0"/>
          <a:ext cx="0" cy="0"/>
          <a:chOff x="0" y="0"/>
          <a:chExt cx="0" cy="0"/>
        </a:xfrm>
      </p:grpSpPr>
      <p:sp>
        <p:nvSpPr>
          <p:cNvPr id="53" name="Google Shape;53;p12"/>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bg>
      <p:bgPr>
        <a:solidFill>
          <a:schemeClr val="accent5"/>
        </a:solidFill>
      </p:bgPr>
    </p:bg>
    <p:spTree>
      <p:nvGrpSpPr>
        <p:cNvPr id="15" name="Shape 15"/>
        <p:cNvGrpSpPr/>
        <p:nvPr/>
      </p:nvGrpSpPr>
      <p:grpSpPr>
        <a:xfrm>
          <a:off x="0" y="0"/>
          <a:ext cx="0" cy="0"/>
          <a:chOff x="0" y="0"/>
          <a:chExt cx="0" cy="0"/>
        </a:xfrm>
      </p:grpSpPr>
      <p:sp>
        <p:nvSpPr>
          <p:cNvPr id="16" name="Google Shape;16;p3"/>
          <p:cNvSpPr/>
          <p:nvPr/>
        </p:nvSpPr>
        <p:spPr>
          <a:xfrm rot="5400000">
            <a:off x="4550700" y="-498600"/>
            <a:ext cx="42600" cy="8455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3"/>
          <p:cNvSpPr txBox="1"/>
          <p:nvPr>
            <p:ph type="title"/>
          </p:nvPr>
        </p:nvSpPr>
        <p:spPr>
          <a:xfrm>
            <a:off x="344250" y="1403850"/>
            <a:ext cx="8455500" cy="2146800"/>
          </a:xfrm>
          <a:prstGeom prst="rect">
            <a:avLst/>
          </a:prstGeom>
          <a:solidFill>
            <a:srgbClr val="FFFFFF"/>
          </a:solidFill>
        </p:spPr>
        <p:txBody>
          <a:bodyPr anchorCtr="0" anchor="ctr" bIns="91425" lIns="91425" spcFirstLastPara="1" rIns="91425" wrap="square" tIns="91425">
            <a:noAutofit/>
          </a:bodyPr>
          <a:lstStyle>
            <a:lvl1pPr lvl="0" algn="ctr">
              <a:spcBef>
                <a:spcPts val="0"/>
              </a:spcBef>
              <a:spcAft>
                <a:spcPts val="0"/>
              </a:spcAft>
              <a:buSzPts val="4800"/>
              <a:buFont typeface="Playfair Display"/>
              <a:buNone/>
              <a:defRPr b="1" sz="4800">
                <a:latin typeface="Playfair Display"/>
                <a:ea typeface="Playfair Display"/>
                <a:cs typeface="Playfair Display"/>
                <a:sym typeface="Playfair Display"/>
              </a:defRPr>
            </a:lvl1pPr>
            <a:lvl2pPr lvl="1" algn="ctr">
              <a:spcBef>
                <a:spcPts val="0"/>
              </a:spcBef>
              <a:spcAft>
                <a:spcPts val="0"/>
              </a:spcAft>
              <a:buSzPts val="4800"/>
              <a:buFont typeface="Playfair Display"/>
              <a:buNone/>
              <a:defRPr b="1" sz="4800">
                <a:latin typeface="Playfair Display"/>
                <a:ea typeface="Playfair Display"/>
                <a:cs typeface="Playfair Display"/>
                <a:sym typeface="Playfair Display"/>
              </a:defRPr>
            </a:lvl2pPr>
            <a:lvl3pPr lvl="2" algn="ctr">
              <a:spcBef>
                <a:spcPts val="0"/>
              </a:spcBef>
              <a:spcAft>
                <a:spcPts val="0"/>
              </a:spcAft>
              <a:buSzPts val="4800"/>
              <a:buFont typeface="Playfair Display"/>
              <a:buNone/>
              <a:defRPr b="1" sz="4800">
                <a:latin typeface="Playfair Display"/>
                <a:ea typeface="Playfair Display"/>
                <a:cs typeface="Playfair Display"/>
                <a:sym typeface="Playfair Display"/>
              </a:defRPr>
            </a:lvl3pPr>
            <a:lvl4pPr lvl="3" algn="ctr">
              <a:spcBef>
                <a:spcPts val="0"/>
              </a:spcBef>
              <a:spcAft>
                <a:spcPts val="0"/>
              </a:spcAft>
              <a:buSzPts val="4800"/>
              <a:buFont typeface="Playfair Display"/>
              <a:buNone/>
              <a:defRPr b="1" sz="4800">
                <a:latin typeface="Playfair Display"/>
                <a:ea typeface="Playfair Display"/>
                <a:cs typeface="Playfair Display"/>
                <a:sym typeface="Playfair Display"/>
              </a:defRPr>
            </a:lvl4pPr>
            <a:lvl5pPr lvl="4" algn="ctr">
              <a:spcBef>
                <a:spcPts val="0"/>
              </a:spcBef>
              <a:spcAft>
                <a:spcPts val="0"/>
              </a:spcAft>
              <a:buSzPts val="4800"/>
              <a:buFont typeface="Playfair Display"/>
              <a:buNone/>
              <a:defRPr b="1" sz="4800">
                <a:latin typeface="Playfair Display"/>
                <a:ea typeface="Playfair Display"/>
                <a:cs typeface="Playfair Display"/>
                <a:sym typeface="Playfair Display"/>
              </a:defRPr>
            </a:lvl5pPr>
            <a:lvl6pPr lvl="5" algn="ctr">
              <a:spcBef>
                <a:spcPts val="0"/>
              </a:spcBef>
              <a:spcAft>
                <a:spcPts val="0"/>
              </a:spcAft>
              <a:buSzPts val="4800"/>
              <a:buFont typeface="Playfair Display"/>
              <a:buNone/>
              <a:defRPr b="1" sz="4800">
                <a:latin typeface="Playfair Display"/>
                <a:ea typeface="Playfair Display"/>
                <a:cs typeface="Playfair Display"/>
                <a:sym typeface="Playfair Display"/>
              </a:defRPr>
            </a:lvl6pPr>
            <a:lvl7pPr lvl="6" algn="ctr">
              <a:spcBef>
                <a:spcPts val="0"/>
              </a:spcBef>
              <a:spcAft>
                <a:spcPts val="0"/>
              </a:spcAft>
              <a:buSzPts val="4800"/>
              <a:buFont typeface="Playfair Display"/>
              <a:buNone/>
              <a:defRPr b="1" sz="4800">
                <a:latin typeface="Playfair Display"/>
                <a:ea typeface="Playfair Display"/>
                <a:cs typeface="Playfair Display"/>
                <a:sym typeface="Playfair Display"/>
              </a:defRPr>
            </a:lvl7pPr>
            <a:lvl8pPr lvl="7" algn="ctr">
              <a:spcBef>
                <a:spcPts val="0"/>
              </a:spcBef>
              <a:spcAft>
                <a:spcPts val="0"/>
              </a:spcAft>
              <a:buSzPts val="4800"/>
              <a:buFont typeface="Playfair Display"/>
              <a:buNone/>
              <a:defRPr b="1" sz="4800">
                <a:latin typeface="Playfair Display"/>
                <a:ea typeface="Playfair Display"/>
                <a:cs typeface="Playfair Display"/>
                <a:sym typeface="Playfair Display"/>
              </a:defRPr>
            </a:lvl8pPr>
            <a:lvl9pPr lvl="8" algn="ctr">
              <a:spcBef>
                <a:spcPts val="0"/>
              </a:spcBef>
              <a:spcAft>
                <a:spcPts val="0"/>
              </a:spcAft>
              <a:buSzPts val="4800"/>
              <a:buFont typeface="Playfair Display"/>
              <a:buNone/>
              <a:defRPr b="1" sz="4800">
                <a:latin typeface="Playfair Display"/>
                <a:ea typeface="Playfair Display"/>
                <a:cs typeface="Playfair Display"/>
                <a:sym typeface="Playfair Display"/>
              </a:defRPr>
            </a:lvl9pPr>
          </a:lstStyle>
          <a:p/>
        </p:txBody>
      </p:sp>
      <p:sp>
        <p:nvSpPr>
          <p:cNvPr id="18" name="Google Shape;18;p3"/>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9" name="Shape 19"/>
        <p:cNvGrpSpPr/>
        <p:nvPr/>
      </p:nvGrpSpPr>
      <p:grpSpPr>
        <a:xfrm>
          <a:off x="0" y="0"/>
          <a:ext cx="0" cy="0"/>
          <a:chOff x="0" y="0"/>
          <a:chExt cx="0" cy="0"/>
        </a:xfrm>
      </p:grpSpPr>
      <p:sp>
        <p:nvSpPr>
          <p:cNvPr id="20" name="Google Shape;20;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1" name="Google Shape;21;p4"/>
          <p:cNvSpPr txBox="1"/>
          <p:nvPr>
            <p:ph idx="1" type="body"/>
          </p:nvPr>
        </p:nvSpPr>
        <p:spPr>
          <a:xfrm>
            <a:off x="311700" y="1234075"/>
            <a:ext cx="8520600" cy="33348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2" name="Google Shape;22;p4"/>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3" name="Shape 23"/>
        <p:cNvGrpSpPr/>
        <p:nvPr/>
      </p:nvGrpSpPr>
      <p:grpSpPr>
        <a:xfrm>
          <a:off x="0" y="0"/>
          <a:ext cx="0" cy="0"/>
          <a:chOff x="0" y="0"/>
          <a:chExt cx="0" cy="0"/>
        </a:xfrm>
      </p:grpSpPr>
      <p:sp>
        <p:nvSpPr>
          <p:cNvPr id="24" name="Google Shape;24;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5" name="Google Shape;25;p5"/>
          <p:cNvSpPr txBox="1"/>
          <p:nvPr>
            <p:ph idx="1" type="body"/>
          </p:nvPr>
        </p:nvSpPr>
        <p:spPr>
          <a:xfrm>
            <a:off x="311700" y="1234050"/>
            <a:ext cx="3999900" cy="33348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6" name="Google Shape;26;p5"/>
          <p:cNvSpPr txBox="1"/>
          <p:nvPr>
            <p:ph idx="2" type="body"/>
          </p:nvPr>
        </p:nvSpPr>
        <p:spPr>
          <a:xfrm>
            <a:off x="4832400" y="1234050"/>
            <a:ext cx="3999900" cy="33348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7" name="Google Shape;27;p5"/>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8" name="Shape 28"/>
        <p:cNvGrpSpPr/>
        <p:nvPr/>
      </p:nvGrpSpPr>
      <p:grpSpPr>
        <a:xfrm>
          <a:off x="0" y="0"/>
          <a:ext cx="0" cy="0"/>
          <a:chOff x="0" y="0"/>
          <a:chExt cx="0" cy="0"/>
        </a:xfrm>
      </p:grpSpPr>
      <p:sp>
        <p:nvSpPr>
          <p:cNvPr id="29" name="Google Shape;29;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0" name="Google Shape;30;p6"/>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1" name="Shape 31"/>
        <p:cNvGrpSpPr/>
        <p:nvPr/>
      </p:nvGrpSpPr>
      <p:grpSpPr>
        <a:xfrm>
          <a:off x="0" y="0"/>
          <a:ext cx="0" cy="0"/>
          <a:chOff x="0" y="0"/>
          <a:chExt cx="0" cy="0"/>
        </a:xfrm>
      </p:grpSpPr>
      <p:sp>
        <p:nvSpPr>
          <p:cNvPr id="32" name="Google Shape;32;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3" name="Google Shape;33;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4" name="Google Shape;34;p7"/>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accent3"/>
        </a:solidFill>
      </p:bgPr>
    </p:bg>
    <p:spTree>
      <p:nvGrpSpPr>
        <p:cNvPr id="35" name="Shape 35"/>
        <p:cNvGrpSpPr/>
        <p:nvPr/>
      </p:nvGrpSpPr>
      <p:grpSpPr>
        <a:xfrm>
          <a:off x="0" y="0"/>
          <a:ext cx="0" cy="0"/>
          <a:chOff x="0" y="0"/>
          <a:chExt cx="0" cy="0"/>
        </a:xfrm>
      </p:grpSpPr>
      <p:sp>
        <p:nvSpPr>
          <p:cNvPr id="36" name="Google Shape;36;p8"/>
          <p:cNvSpPr txBox="1"/>
          <p:nvPr>
            <p:ph type="title"/>
          </p:nvPr>
        </p:nvSpPr>
        <p:spPr>
          <a:xfrm>
            <a:off x="490250" y="526350"/>
            <a:ext cx="5618700" cy="4090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1pPr>
            <a:lvl2pPr lvl="1">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2pPr>
            <a:lvl3pPr lvl="2">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3pPr>
            <a:lvl4pPr lvl="3">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4pPr>
            <a:lvl5pPr lvl="4">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5pPr>
            <a:lvl6pPr lvl="5">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6pPr>
            <a:lvl7pPr lvl="6">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7pPr>
            <a:lvl8pPr lvl="7">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8pPr>
            <a:lvl9pPr lvl="8">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9pPr>
          </a:lstStyle>
          <a:p/>
        </p:txBody>
      </p:sp>
      <p:sp>
        <p:nvSpPr>
          <p:cNvPr id="37" name="Google Shape;37;p8"/>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9"/>
          <p:cNvSpPr/>
          <p:nvPr/>
        </p:nvSpPr>
        <p:spPr>
          <a:xfrm>
            <a:off x="4572000" y="-7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 name="Google Shape;40;p9"/>
          <p:cNvCxnSpPr/>
          <p:nvPr/>
        </p:nvCxnSpPr>
        <p:spPr>
          <a:xfrm>
            <a:off x="5029675" y="4495500"/>
            <a:ext cx="468300" cy="0"/>
          </a:xfrm>
          <a:prstGeom prst="straightConnector1">
            <a:avLst/>
          </a:prstGeom>
          <a:noFill/>
          <a:ln cap="flat" cmpd="sng" w="19050">
            <a:solidFill>
              <a:schemeClr val="dk2"/>
            </a:solidFill>
            <a:prstDash val="solid"/>
            <a:round/>
            <a:headEnd len="sm" w="sm" type="none"/>
            <a:tailEnd len="sm" w="sm" type="none"/>
          </a:ln>
        </p:spPr>
      </p:cxnSp>
      <p:sp>
        <p:nvSpPr>
          <p:cNvPr id="41" name="Google Shape;41;p9"/>
          <p:cNvSpPr txBox="1"/>
          <p:nvPr>
            <p:ph type="title"/>
          </p:nvPr>
        </p:nvSpPr>
        <p:spPr>
          <a:xfrm>
            <a:off x="265500" y="1081675"/>
            <a:ext cx="4045200" cy="17862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9"/>
          <p:cNvSpPr txBox="1"/>
          <p:nvPr>
            <p:ph idx="1" type="subTitle"/>
          </p:nvPr>
        </p:nvSpPr>
        <p:spPr>
          <a:xfrm>
            <a:off x="265500" y="2921401"/>
            <a:ext cx="4045200" cy="13455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highlight>
                  <a:schemeClr val="lt1"/>
                </a:highlight>
              </a:defRPr>
            </a:lvl1pPr>
            <a:lvl2pPr indent="-317500" lvl="1" marL="914400">
              <a:spcBef>
                <a:spcPts val="1600"/>
              </a:spcBef>
              <a:spcAft>
                <a:spcPts val="0"/>
              </a:spcAft>
              <a:buSzPts val="1400"/>
              <a:buChar char="○"/>
              <a:defRPr>
                <a:highlight>
                  <a:schemeClr val="lt1"/>
                </a:highlight>
              </a:defRPr>
            </a:lvl2pPr>
            <a:lvl3pPr indent="-317500" lvl="2" marL="1371600">
              <a:spcBef>
                <a:spcPts val="1600"/>
              </a:spcBef>
              <a:spcAft>
                <a:spcPts val="0"/>
              </a:spcAft>
              <a:buSzPts val="1400"/>
              <a:buChar char="■"/>
              <a:defRPr>
                <a:highlight>
                  <a:schemeClr val="lt1"/>
                </a:highlight>
              </a:defRPr>
            </a:lvl3pPr>
            <a:lvl4pPr indent="-317500" lvl="3" marL="1828800">
              <a:spcBef>
                <a:spcPts val="1600"/>
              </a:spcBef>
              <a:spcAft>
                <a:spcPts val="0"/>
              </a:spcAft>
              <a:buSzPts val="1400"/>
              <a:buChar char="●"/>
              <a:defRPr>
                <a:highlight>
                  <a:schemeClr val="lt1"/>
                </a:highlight>
              </a:defRPr>
            </a:lvl4pPr>
            <a:lvl5pPr indent="-317500" lvl="4" marL="2286000">
              <a:spcBef>
                <a:spcPts val="1600"/>
              </a:spcBef>
              <a:spcAft>
                <a:spcPts val="0"/>
              </a:spcAft>
              <a:buSzPts val="1400"/>
              <a:buChar char="○"/>
              <a:defRPr>
                <a:highlight>
                  <a:schemeClr val="lt1"/>
                </a:highlight>
              </a:defRPr>
            </a:lvl5pPr>
            <a:lvl6pPr indent="-317500" lvl="5" marL="2743200">
              <a:spcBef>
                <a:spcPts val="1600"/>
              </a:spcBef>
              <a:spcAft>
                <a:spcPts val="0"/>
              </a:spcAft>
              <a:buSzPts val="1400"/>
              <a:buChar char="■"/>
              <a:defRPr>
                <a:highlight>
                  <a:schemeClr val="lt1"/>
                </a:highlight>
              </a:defRPr>
            </a:lvl6pPr>
            <a:lvl7pPr indent="-317500" lvl="6" marL="3200400">
              <a:spcBef>
                <a:spcPts val="1600"/>
              </a:spcBef>
              <a:spcAft>
                <a:spcPts val="0"/>
              </a:spcAft>
              <a:buSzPts val="1400"/>
              <a:buChar char="●"/>
              <a:defRPr>
                <a:highlight>
                  <a:schemeClr val="lt1"/>
                </a:highlight>
              </a:defRPr>
            </a:lvl7pPr>
            <a:lvl8pPr indent="-317500" lvl="7" marL="3657600">
              <a:spcBef>
                <a:spcPts val="1600"/>
              </a:spcBef>
              <a:spcAft>
                <a:spcPts val="0"/>
              </a:spcAft>
              <a:buSzPts val="1400"/>
              <a:buChar char="○"/>
              <a:defRPr>
                <a:highlight>
                  <a:schemeClr val="lt1"/>
                </a:highlight>
              </a:defRPr>
            </a:lvl8pPr>
            <a:lvl9pPr indent="-317500" lvl="8" marL="4114800">
              <a:spcBef>
                <a:spcPts val="1600"/>
              </a:spcBef>
              <a:spcAft>
                <a:spcPts val="1600"/>
              </a:spcAft>
              <a:buSzPts val="1400"/>
              <a:buChar char="■"/>
              <a:defRPr>
                <a:highlight>
                  <a:schemeClr val="lt1"/>
                </a:highlight>
              </a:defRPr>
            </a:lvl9pPr>
          </a:lstStyle>
          <a:p/>
        </p:txBody>
      </p:sp>
      <p:sp>
        <p:nvSpPr>
          <p:cNvPr id="44" name="Google Shape;44;p9"/>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highlight>
                  <a:schemeClr val="dk1"/>
                </a:highlight>
              </a:defRPr>
            </a:lvl1pPr>
          </a:lstStyle>
          <a:p/>
        </p:txBody>
      </p:sp>
      <p:sp>
        <p:nvSpPr>
          <p:cNvPr id="47" name="Google Shape;47;p10"/>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pop">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1pPr>
            <a:lvl2pPr lvl="1">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9pPr>
          </a:lstStyle>
          <a:p/>
        </p:txBody>
      </p:sp>
      <p:sp>
        <p:nvSpPr>
          <p:cNvPr id="7" name="Google Shape;7;p1"/>
          <p:cNvSpPr txBox="1"/>
          <p:nvPr>
            <p:ph idx="1" type="body"/>
          </p:nvPr>
        </p:nvSpPr>
        <p:spPr>
          <a:xfrm>
            <a:off x="311700" y="1234075"/>
            <a:ext cx="8520600" cy="33348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Font typeface="Playfair Display"/>
              <a:buChar char="●"/>
              <a:defRPr sz="1800">
                <a:solidFill>
                  <a:schemeClr val="dk2"/>
                </a:solidFill>
                <a:latin typeface="Playfair Display"/>
                <a:ea typeface="Playfair Display"/>
                <a:cs typeface="Playfair Display"/>
                <a:sym typeface="Playfair Display"/>
              </a:defRPr>
            </a:lvl1pPr>
            <a:lvl2pPr indent="-317500" lvl="1" marL="9144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2pPr>
            <a:lvl3pPr indent="-317500" lvl="2" marL="13716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3pPr>
            <a:lvl4pPr indent="-317500" lvl="3" marL="18288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4pPr>
            <a:lvl5pPr indent="-317500" lvl="4" marL="22860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5pPr>
            <a:lvl6pPr indent="-317500" lvl="5" marL="27432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6pPr>
            <a:lvl7pPr indent="-317500" lvl="6" marL="32004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7pPr>
            <a:lvl8pPr indent="-317500" lvl="7" marL="36576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8pPr>
            <a:lvl9pPr indent="-317500" lvl="8" marL="4114800">
              <a:lnSpc>
                <a:spcPct val="115000"/>
              </a:lnSpc>
              <a:spcBef>
                <a:spcPts val="1600"/>
              </a:spcBef>
              <a:spcAft>
                <a:spcPts val="160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9pPr>
          </a:lstStyle>
          <a:p/>
        </p:txBody>
      </p:sp>
      <p:sp>
        <p:nvSpPr>
          <p:cNvPr id="8" name="Google Shape;8;p1"/>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Playfair Display"/>
                <a:ea typeface="Playfair Display"/>
                <a:cs typeface="Playfair Display"/>
                <a:sym typeface="Playfair Display"/>
              </a:defRPr>
            </a:lvl1pPr>
            <a:lvl2pPr lvl="1" algn="r">
              <a:buNone/>
              <a:defRPr sz="1000">
                <a:solidFill>
                  <a:schemeClr val="dk2"/>
                </a:solidFill>
                <a:latin typeface="Playfair Display"/>
                <a:ea typeface="Playfair Display"/>
                <a:cs typeface="Playfair Display"/>
                <a:sym typeface="Playfair Display"/>
              </a:defRPr>
            </a:lvl2pPr>
            <a:lvl3pPr lvl="2" algn="r">
              <a:buNone/>
              <a:defRPr sz="1000">
                <a:solidFill>
                  <a:schemeClr val="dk2"/>
                </a:solidFill>
                <a:latin typeface="Playfair Display"/>
                <a:ea typeface="Playfair Display"/>
                <a:cs typeface="Playfair Display"/>
                <a:sym typeface="Playfair Display"/>
              </a:defRPr>
            </a:lvl3pPr>
            <a:lvl4pPr lvl="3" algn="r">
              <a:buNone/>
              <a:defRPr sz="1000">
                <a:solidFill>
                  <a:schemeClr val="dk2"/>
                </a:solidFill>
                <a:latin typeface="Playfair Display"/>
                <a:ea typeface="Playfair Display"/>
                <a:cs typeface="Playfair Display"/>
                <a:sym typeface="Playfair Display"/>
              </a:defRPr>
            </a:lvl4pPr>
            <a:lvl5pPr lvl="4" algn="r">
              <a:buNone/>
              <a:defRPr sz="1000">
                <a:solidFill>
                  <a:schemeClr val="dk2"/>
                </a:solidFill>
                <a:latin typeface="Playfair Display"/>
                <a:ea typeface="Playfair Display"/>
                <a:cs typeface="Playfair Display"/>
                <a:sym typeface="Playfair Display"/>
              </a:defRPr>
            </a:lvl5pPr>
            <a:lvl6pPr lvl="5" algn="r">
              <a:buNone/>
              <a:defRPr sz="1000">
                <a:solidFill>
                  <a:schemeClr val="dk2"/>
                </a:solidFill>
                <a:latin typeface="Playfair Display"/>
                <a:ea typeface="Playfair Display"/>
                <a:cs typeface="Playfair Display"/>
                <a:sym typeface="Playfair Display"/>
              </a:defRPr>
            </a:lvl6pPr>
            <a:lvl7pPr lvl="6" algn="r">
              <a:buNone/>
              <a:defRPr sz="1000">
                <a:solidFill>
                  <a:schemeClr val="dk2"/>
                </a:solidFill>
                <a:latin typeface="Playfair Display"/>
                <a:ea typeface="Playfair Display"/>
                <a:cs typeface="Playfair Display"/>
                <a:sym typeface="Playfair Display"/>
              </a:defRPr>
            </a:lvl7pPr>
            <a:lvl8pPr lvl="7" algn="r">
              <a:buNone/>
              <a:defRPr sz="1000">
                <a:solidFill>
                  <a:schemeClr val="dk2"/>
                </a:solidFill>
                <a:latin typeface="Playfair Display"/>
                <a:ea typeface="Playfair Display"/>
                <a:cs typeface="Playfair Display"/>
                <a:sym typeface="Playfair Display"/>
              </a:defRPr>
            </a:lvl8pPr>
            <a:lvl9pPr lvl="8" algn="r">
              <a:buNone/>
              <a:defRPr sz="1000">
                <a:solidFill>
                  <a:schemeClr val="dk2"/>
                </a:solidFill>
                <a:latin typeface="Playfair Display"/>
                <a:ea typeface="Playfair Display"/>
                <a:cs typeface="Playfair Display"/>
                <a:sym typeface="Playfair Display"/>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hyperlink" Target="https://ipolitics.ca/2019/11/06/ontario-to-spend-341-more-than-planned-this-year-in-part-due-to-altered-funding-cut-plans/"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7" name="Shape 57"/>
        <p:cNvGrpSpPr/>
        <p:nvPr/>
      </p:nvGrpSpPr>
      <p:grpSpPr>
        <a:xfrm>
          <a:off x="0" y="0"/>
          <a:ext cx="0" cy="0"/>
          <a:chOff x="0" y="0"/>
          <a:chExt cx="0" cy="0"/>
        </a:xfrm>
      </p:grpSpPr>
      <p:sp>
        <p:nvSpPr>
          <p:cNvPr id="58" name="Google Shape;58;p13"/>
          <p:cNvSpPr txBox="1"/>
          <p:nvPr>
            <p:ph type="ctrTitle"/>
          </p:nvPr>
        </p:nvSpPr>
        <p:spPr>
          <a:xfrm>
            <a:off x="344250" y="1403850"/>
            <a:ext cx="8455500" cy="2146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Ontario Autism Program </a:t>
            </a:r>
            <a:endParaRPr/>
          </a:p>
        </p:txBody>
      </p:sp>
      <p:sp>
        <p:nvSpPr>
          <p:cNvPr id="59" name="Google Shape;59;p13"/>
          <p:cNvSpPr txBox="1"/>
          <p:nvPr>
            <p:ph idx="1" type="subTitle"/>
          </p:nvPr>
        </p:nvSpPr>
        <p:spPr>
          <a:xfrm>
            <a:off x="344250" y="3550650"/>
            <a:ext cx="4910100" cy="577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Lindsay &amp; Hannah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3" name="Shape 113"/>
        <p:cNvGrpSpPr/>
        <p:nvPr/>
      </p:nvGrpSpPr>
      <p:grpSpPr>
        <a:xfrm>
          <a:off x="0" y="0"/>
          <a:ext cx="0" cy="0"/>
          <a:chOff x="0" y="0"/>
          <a:chExt cx="0" cy="0"/>
        </a:xfrm>
      </p:grpSpPr>
      <p:sp>
        <p:nvSpPr>
          <p:cNvPr id="114" name="Google Shape;114;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Research Results</a:t>
            </a:r>
            <a:endParaRPr/>
          </a:p>
        </p:txBody>
      </p:sp>
      <p:graphicFrame>
        <p:nvGraphicFramePr>
          <p:cNvPr id="115" name="Google Shape;115;p22"/>
          <p:cNvGraphicFramePr/>
          <p:nvPr/>
        </p:nvGraphicFramePr>
        <p:xfrm>
          <a:off x="952500" y="1428750"/>
          <a:ext cx="3000000" cy="3000000"/>
        </p:xfrm>
        <a:graphic>
          <a:graphicData uri="http://schemas.openxmlformats.org/drawingml/2006/table">
            <a:tbl>
              <a:tblPr>
                <a:noFill/>
                <a:tableStyleId>{6E180875-FC9A-4338-8B57-198D9D88DAD0}</a:tableStyleId>
              </a:tblPr>
              <a:tblGrid>
                <a:gridCol w="2413000"/>
                <a:gridCol w="2413000"/>
                <a:gridCol w="2413000"/>
              </a:tblGrid>
              <a:tr h="381000">
                <a:tc>
                  <a:txBody>
                    <a:bodyPr/>
                    <a:lstStyle/>
                    <a:p>
                      <a:pPr indent="0" lvl="0" marL="0" rtl="0" algn="ctr">
                        <a:spcBef>
                          <a:spcPts val="0"/>
                        </a:spcBef>
                        <a:spcAft>
                          <a:spcPts val="0"/>
                        </a:spcAft>
                        <a:buNone/>
                      </a:pPr>
                      <a:r>
                        <a:rPr b="1" lang="en"/>
                        <a:t>Question</a:t>
                      </a:r>
                      <a:endParaRPr b="1"/>
                    </a:p>
                  </a:txBody>
                  <a:tcPr marT="91425" marB="91425" marR="91425" marL="91425"/>
                </a:tc>
                <a:tc>
                  <a:txBody>
                    <a:bodyPr/>
                    <a:lstStyle/>
                    <a:p>
                      <a:pPr indent="0" lvl="0" marL="0" rtl="0" algn="ctr">
                        <a:spcBef>
                          <a:spcPts val="0"/>
                        </a:spcBef>
                        <a:spcAft>
                          <a:spcPts val="0"/>
                        </a:spcAft>
                        <a:buNone/>
                      </a:pPr>
                      <a:r>
                        <a:rPr b="1" lang="en"/>
                        <a:t>Response</a:t>
                      </a:r>
                      <a:endParaRPr b="1"/>
                    </a:p>
                  </a:txBody>
                  <a:tcPr marT="91425" marB="91425" marR="91425" marL="91425"/>
                </a:tc>
                <a:tc>
                  <a:txBody>
                    <a:bodyPr/>
                    <a:lstStyle/>
                    <a:p>
                      <a:pPr indent="0" lvl="0" marL="0" rtl="0" algn="ctr">
                        <a:spcBef>
                          <a:spcPts val="0"/>
                        </a:spcBef>
                        <a:spcAft>
                          <a:spcPts val="0"/>
                        </a:spcAft>
                        <a:buNone/>
                      </a:pPr>
                      <a:r>
                        <a:rPr b="1" lang="en"/>
                        <a:t>Frequency</a:t>
                      </a:r>
                      <a:endParaRPr b="1"/>
                    </a:p>
                  </a:txBody>
                  <a:tcPr marT="91425" marB="91425" marR="91425" marL="91425"/>
                </a:tc>
              </a:tr>
              <a:tr h="381000">
                <a:tc>
                  <a:txBody>
                    <a:bodyPr/>
                    <a:lstStyle/>
                    <a:p>
                      <a:pPr indent="0" lvl="0" marL="0" rtl="0" algn="ctr">
                        <a:spcBef>
                          <a:spcPts val="0"/>
                        </a:spcBef>
                        <a:spcAft>
                          <a:spcPts val="0"/>
                        </a:spcAft>
                        <a:buNone/>
                      </a:pPr>
                      <a:r>
                        <a:rPr lang="en" sz="1200"/>
                        <a:t>“How old is your child?”</a:t>
                      </a:r>
                      <a:endParaRPr sz="1200"/>
                    </a:p>
                  </a:txBody>
                  <a:tcPr marT="91425" marB="91425" marR="91425" marL="91425"/>
                </a:tc>
                <a:tc>
                  <a:txBody>
                    <a:bodyPr/>
                    <a:lstStyle/>
                    <a:p>
                      <a:pPr indent="0" lvl="0" marL="0" rtl="0" algn="ctr">
                        <a:spcBef>
                          <a:spcPts val="0"/>
                        </a:spcBef>
                        <a:spcAft>
                          <a:spcPts val="0"/>
                        </a:spcAft>
                        <a:buNone/>
                      </a:pPr>
                      <a:r>
                        <a:rPr lang="en" sz="1200"/>
                        <a:t>0-4</a:t>
                      </a:r>
                      <a:br>
                        <a:rPr lang="en" sz="1200"/>
                      </a:br>
                      <a:r>
                        <a:rPr lang="en" sz="1200"/>
                        <a:t>5-9</a:t>
                      </a:r>
                      <a:br>
                        <a:rPr lang="en" sz="1200"/>
                      </a:br>
                      <a:r>
                        <a:rPr lang="en" sz="1200"/>
                        <a:t>10-14</a:t>
                      </a:r>
                      <a:endParaRPr sz="1200"/>
                    </a:p>
                  </a:txBody>
                  <a:tcPr marT="91425" marB="91425" marR="91425" marL="91425"/>
                </a:tc>
                <a:tc>
                  <a:txBody>
                    <a:bodyPr/>
                    <a:lstStyle/>
                    <a:p>
                      <a:pPr indent="0" lvl="0" marL="0" rtl="0" algn="ctr">
                        <a:spcBef>
                          <a:spcPts val="0"/>
                        </a:spcBef>
                        <a:spcAft>
                          <a:spcPts val="0"/>
                        </a:spcAft>
                        <a:buNone/>
                      </a:pPr>
                      <a:r>
                        <a:rPr b="1" lang="en" sz="1200"/>
                        <a:t>5</a:t>
                      </a:r>
                      <a:endParaRPr b="1" sz="1200"/>
                    </a:p>
                    <a:p>
                      <a:pPr indent="0" lvl="0" marL="0" rtl="0" algn="ctr">
                        <a:spcBef>
                          <a:spcPts val="0"/>
                        </a:spcBef>
                        <a:spcAft>
                          <a:spcPts val="0"/>
                        </a:spcAft>
                        <a:buNone/>
                      </a:pPr>
                      <a:r>
                        <a:rPr b="1" lang="en" sz="1200"/>
                        <a:t>5</a:t>
                      </a:r>
                      <a:endParaRPr b="1" sz="1200"/>
                    </a:p>
                    <a:p>
                      <a:pPr indent="0" lvl="0" marL="0" rtl="0" algn="ctr">
                        <a:spcBef>
                          <a:spcPts val="0"/>
                        </a:spcBef>
                        <a:spcAft>
                          <a:spcPts val="0"/>
                        </a:spcAft>
                        <a:buNone/>
                      </a:pPr>
                      <a:r>
                        <a:rPr lang="en" sz="1200"/>
                        <a:t>2</a:t>
                      </a:r>
                      <a:endParaRPr sz="1200"/>
                    </a:p>
                  </a:txBody>
                  <a:tcPr marT="91425" marB="91425" marR="91425" marL="91425"/>
                </a:tc>
              </a:tr>
              <a:tr h="381000">
                <a:tc>
                  <a:txBody>
                    <a:bodyPr/>
                    <a:lstStyle/>
                    <a:p>
                      <a:pPr indent="0" lvl="0" marL="0" rtl="0" algn="ctr">
                        <a:spcBef>
                          <a:spcPts val="0"/>
                        </a:spcBef>
                        <a:spcAft>
                          <a:spcPts val="0"/>
                        </a:spcAft>
                        <a:buNone/>
                      </a:pPr>
                      <a:r>
                        <a:rPr lang="en" sz="1200"/>
                        <a:t>“In the past, what sort of treatment programs has your child been involved in?”</a:t>
                      </a:r>
                      <a:endParaRPr sz="1200"/>
                    </a:p>
                  </a:txBody>
                  <a:tcPr marT="91425" marB="91425" marR="91425" marL="91425"/>
                </a:tc>
                <a:tc>
                  <a:txBody>
                    <a:bodyPr/>
                    <a:lstStyle/>
                    <a:p>
                      <a:pPr indent="0" lvl="0" marL="0" rtl="0" algn="ctr">
                        <a:spcBef>
                          <a:spcPts val="0"/>
                        </a:spcBef>
                        <a:spcAft>
                          <a:spcPts val="0"/>
                        </a:spcAft>
                        <a:buNone/>
                      </a:pPr>
                      <a:r>
                        <a:rPr lang="en" sz="1200"/>
                        <a:t>A combination of public and private</a:t>
                      </a:r>
                      <a:br>
                        <a:rPr lang="en" sz="1200"/>
                      </a:br>
                      <a:r>
                        <a:rPr lang="en" sz="1200"/>
                        <a:t>Public</a:t>
                      </a:r>
                      <a:br>
                        <a:rPr lang="en" sz="1200"/>
                      </a:br>
                      <a:r>
                        <a:rPr lang="en" sz="1200"/>
                        <a:t>Private</a:t>
                      </a:r>
                      <a:endParaRPr sz="1200"/>
                    </a:p>
                  </a:txBody>
                  <a:tcPr marT="91425" marB="91425" marR="91425" marL="91425"/>
                </a:tc>
                <a:tc>
                  <a:txBody>
                    <a:bodyPr/>
                    <a:lstStyle/>
                    <a:p>
                      <a:pPr indent="0" lvl="0" marL="0" rtl="0" algn="ctr">
                        <a:spcBef>
                          <a:spcPts val="0"/>
                        </a:spcBef>
                        <a:spcAft>
                          <a:spcPts val="0"/>
                        </a:spcAft>
                        <a:buNone/>
                      </a:pPr>
                      <a:r>
                        <a:rPr b="1" lang="en" sz="1200"/>
                        <a:t>7</a:t>
                      </a:r>
                      <a:endParaRPr b="1" sz="1200"/>
                    </a:p>
                    <a:p>
                      <a:pPr indent="0" lvl="0" marL="0" rtl="0" algn="ctr">
                        <a:spcBef>
                          <a:spcPts val="0"/>
                        </a:spcBef>
                        <a:spcAft>
                          <a:spcPts val="0"/>
                        </a:spcAft>
                        <a:buNone/>
                      </a:pPr>
                      <a:r>
                        <a:t/>
                      </a:r>
                      <a:endParaRPr sz="1200"/>
                    </a:p>
                    <a:p>
                      <a:pPr indent="0" lvl="0" marL="0" rtl="0" algn="ctr">
                        <a:spcBef>
                          <a:spcPts val="0"/>
                        </a:spcBef>
                        <a:spcAft>
                          <a:spcPts val="0"/>
                        </a:spcAft>
                        <a:buNone/>
                      </a:pPr>
                      <a:r>
                        <a:rPr lang="en" sz="1200"/>
                        <a:t>2</a:t>
                      </a:r>
                      <a:endParaRPr sz="1200"/>
                    </a:p>
                    <a:p>
                      <a:pPr indent="0" lvl="0" marL="0" rtl="0" algn="ctr">
                        <a:spcBef>
                          <a:spcPts val="0"/>
                        </a:spcBef>
                        <a:spcAft>
                          <a:spcPts val="0"/>
                        </a:spcAft>
                        <a:buNone/>
                      </a:pPr>
                      <a:r>
                        <a:rPr lang="en" sz="1200"/>
                        <a:t>3</a:t>
                      </a:r>
                      <a:endParaRPr sz="1200"/>
                    </a:p>
                  </a:txBody>
                  <a:tcPr marT="91425" marB="91425" marR="91425" marL="91425"/>
                </a:tc>
              </a:tr>
              <a:tr h="381000">
                <a:tc>
                  <a:txBody>
                    <a:bodyPr/>
                    <a:lstStyle/>
                    <a:p>
                      <a:pPr indent="0" lvl="0" marL="0" rtl="0" algn="ctr">
                        <a:spcBef>
                          <a:spcPts val="0"/>
                        </a:spcBef>
                        <a:spcAft>
                          <a:spcPts val="0"/>
                        </a:spcAft>
                        <a:buClr>
                          <a:schemeClr val="dk2"/>
                        </a:buClr>
                        <a:buSzPts val="1100"/>
                        <a:buFont typeface="Arial"/>
                        <a:buNone/>
                      </a:pPr>
                      <a:r>
                        <a:rPr lang="en" sz="1200">
                          <a:solidFill>
                            <a:schemeClr val="dk2"/>
                          </a:solidFill>
                        </a:rPr>
                        <a:t>“If your child has ever been on the waitlist for a specific program or form of therapy, how long did it take for them to get to the top of said waitlist?”</a:t>
                      </a:r>
                      <a:endParaRPr/>
                    </a:p>
                  </a:txBody>
                  <a:tcPr marT="91425" marB="91425" marR="91425" marL="91425"/>
                </a:tc>
                <a:tc>
                  <a:txBody>
                    <a:bodyPr/>
                    <a:lstStyle/>
                    <a:p>
                      <a:pPr indent="0" lvl="0" marL="0" rtl="0" algn="ctr">
                        <a:spcBef>
                          <a:spcPts val="0"/>
                        </a:spcBef>
                        <a:spcAft>
                          <a:spcPts val="0"/>
                        </a:spcAft>
                        <a:buClr>
                          <a:schemeClr val="dk2"/>
                        </a:buClr>
                        <a:buSzPts val="1100"/>
                        <a:buFont typeface="Arial"/>
                        <a:buNone/>
                      </a:pPr>
                      <a:r>
                        <a:rPr lang="en" sz="1200">
                          <a:solidFill>
                            <a:schemeClr val="dk2"/>
                          </a:solidFill>
                        </a:rPr>
                        <a:t>6-12 months</a:t>
                      </a:r>
                      <a:br>
                        <a:rPr lang="en" sz="1200">
                          <a:solidFill>
                            <a:schemeClr val="dk2"/>
                          </a:solidFill>
                        </a:rPr>
                      </a:br>
                      <a:r>
                        <a:rPr lang="en" sz="1200">
                          <a:solidFill>
                            <a:schemeClr val="dk2"/>
                          </a:solidFill>
                        </a:rPr>
                        <a:t>12-18 months</a:t>
                      </a:r>
                      <a:br>
                        <a:rPr lang="en" sz="1200">
                          <a:solidFill>
                            <a:schemeClr val="dk2"/>
                          </a:solidFill>
                        </a:rPr>
                      </a:br>
                      <a:r>
                        <a:rPr lang="en" sz="1200">
                          <a:solidFill>
                            <a:schemeClr val="dk2"/>
                          </a:solidFill>
                        </a:rPr>
                        <a:t>18-24 months</a:t>
                      </a:r>
                      <a:endParaRPr/>
                    </a:p>
                  </a:txBody>
                  <a:tcPr marT="91425" marB="91425" marR="91425" marL="91425"/>
                </a:tc>
                <a:tc>
                  <a:txBody>
                    <a:bodyPr/>
                    <a:lstStyle/>
                    <a:p>
                      <a:pPr indent="0" lvl="0" marL="0" rtl="0" algn="ctr">
                        <a:spcBef>
                          <a:spcPts val="0"/>
                        </a:spcBef>
                        <a:spcAft>
                          <a:spcPts val="0"/>
                        </a:spcAft>
                        <a:buClr>
                          <a:schemeClr val="dk2"/>
                        </a:buClr>
                        <a:buSzPts val="1100"/>
                        <a:buFont typeface="Arial"/>
                        <a:buNone/>
                      </a:pPr>
                      <a:r>
                        <a:rPr lang="en" sz="1200">
                          <a:solidFill>
                            <a:schemeClr val="dk2"/>
                          </a:solidFill>
                        </a:rPr>
                        <a:t>2</a:t>
                      </a:r>
                      <a:br>
                        <a:rPr lang="en" sz="1200">
                          <a:solidFill>
                            <a:schemeClr val="dk2"/>
                          </a:solidFill>
                        </a:rPr>
                      </a:br>
                      <a:r>
                        <a:rPr lang="en" sz="1200">
                          <a:solidFill>
                            <a:schemeClr val="dk2"/>
                          </a:solidFill>
                        </a:rPr>
                        <a:t>4</a:t>
                      </a:r>
                      <a:br>
                        <a:rPr lang="en" sz="1200">
                          <a:solidFill>
                            <a:schemeClr val="dk2"/>
                          </a:solidFill>
                        </a:rPr>
                      </a:br>
                      <a:r>
                        <a:rPr b="1" lang="en" sz="1200">
                          <a:solidFill>
                            <a:schemeClr val="dk2"/>
                          </a:solidFill>
                        </a:rPr>
                        <a:t>6</a:t>
                      </a:r>
                      <a:endParaRPr b="1"/>
                    </a:p>
                  </a:txBody>
                  <a:tcPr marT="91425" marB="91425" marR="91425" marL="91425"/>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9" name="Shape 119"/>
        <p:cNvGrpSpPr/>
        <p:nvPr/>
      </p:nvGrpSpPr>
      <p:grpSpPr>
        <a:xfrm>
          <a:off x="0" y="0"/>
          <a:ext cx="0" cy="0"/>
          <a:chOff x="0" y="0"/>
          <a:chExt cx="0" cy="0"/>
        </a:xfrm>
      </p:grpSpPr>
      <p:sp>
        <p:nvSpPr>
          <p:cNvPr id="120" name="Google Shape;120;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Research Results Cont’d</a:t>
            </a:r>
            <a:endParaRPr/>
          </a:p>
        </p:txBody>
      </p:sp>
      <p:graphicFrame>
        <p:nvGraphicFramePr>
          <p:cNvPr id="121" name="Google Shape;121;p23"/>
          <p:cNvGraphicFramePr/>
          <p:nvPr/>
        </p:nvGraphicFramePr>
        <p:xfrm>
          <a:off x="952500" y="1368475"/>
          <a:ext cx="3000000" cy="3000000"/>
        </p:xfrm>
        <a:graphic>
          <a:graphicData uri="http://schemas.openxmlformats.org/drawingml/2006/table">
            <a:tbl>
              <a:tblPr>
                <a:noFill/>
                <a:tableStyleId>{6E180875-FC9A-4338-8B57-198D9D88DAD0}</a:tableStyleId>
              </a:tblPr>
              <a:tblGrid>
                <a:gridCol w="2413000"/>
                <a:gridCol w="2413000"/>
                <a:gridCol w="2413000"/>
              </a:tblGrid>
              <a:tr h="381000">
                <a:tc>
                  <a:txBody>
                    <a:bodyPr/>
                    <a:lstStyle/>
                    <a:p>
                      <a:pPr indent="0" lvl="0" marL="0" rtl="0" algn="ctr">
                        <a:spcBef>
                          <a:spcPts val="0"/>
                        </a:spcBef>
                        <a:spcAft>
                          <a:spcPts val="0"/>
                        </a:spcAft>
                        <a:buNone/>
                      </a:pPr>
                      <a:r>
                        <a:rPr lang="en" sz="1200">
                          <a:solidFill>
                            <a:schemeClr val="dk2"/>
                          </a:solidFill>
                        </a:rPr>
                        <a:t>“Does your child (or has your child ever) have an in-school aid?”</a:t>
                      </a:r>
                      <a:endParaRPr/>
                    </a:p>
                  </a:txBody>
                  <a:tcPr marT="91425" marB="91425" marR="91425" marL="91425"/>
                </a:tc>
                <a:tc>
                  <a:txBody>
                    <a:bodyPr/>
                    <a:lstStyle/>
                    <a:p>
                      <a:pPr indent="0" lvl="0" marL="0" rtl="0" algn="ctr">
                        <a:spcBef>
                          <a:spcPts val="0"/>
                        </a:spcBef>
                        <a:spcAft>
                          <a:spcPts val="0"/>
                        </a:spcAft>
                        <a:buClr>
                          <a:schemeClr val="dk2"/>
                        </a:buClr>
                        <a:buSzPts val="1100"/>
                        <a:buFont typeface="Arial"/>
                        <a:buNone/>
                      </a:pPr>
                      <a:r>
                        <a:rPr lang="en" sz="1200">
                          <a:solidFill>
                            <a:schemeClr val="dk2"/>
                          </a:solidFill>
                        </a:rPr>
                        <a:t>No</a:t>
                      </a:r>
                      <a:br>
                        <a:rPr lang="en" sz="1200">
                          <a:solidFill>
                            <a:schemeClr val="dk2"/>
                          </a:solidFill>
                        </a:rPr>
                      </a:br>
                      <a:r>
                        <a:rPr lang="en" sz="1200">
                          <a:solidFill>
                            <a:schemeClr val="dk2"/>
                          </a:solidFill>
                        </a:rPr>
                        <a:t>Yes</a:t>
                      </a:r>
                      <a:endParaRPr/>
                    </a:p>
                  </a:txBody>
                  <a:tcPr marT="91425" marB="91425" marR="91425" marL="91425"/>
                </a:tc>
                <a:tc>
                  <a:txBody>
                    <a:bodyPr/>
                    <a:lstStyle/>
                    <a:p>
                      <a:pPr indent="0" lvl="0" marL="0" rtl="0" algn="ctr">
                        <a:spcBef>
                          <a:spcPts val="0"/>
                        </a:spcBef>
                        <a:spcAft>
                          <a:spcPts val="0"/>
                        </a:spcAft>
                        <a:buClr>
                          <a:schemeClr val="dk2"/>
                        </a:buClr>
                        <a:buSzPts val="1100"/>
                        <a:buFont typeface="Arial"/>
                        <a:buNone/>
                      </a:pPr>
                      <a:r>
                        <a:rPr b="1" lang="en" sz="1200">
                          <a:solidFill>
                            <a:schemeClr val="dk2"/>
                          </a:solidFill>
                        </a:rPr>
                        <a:t>9</a:t>
                      </a:r>
                      <a:br>
                        <a:rPr lang="en" sz="1200">
                          <a:solidFill>
                            <a:schemeClr val="dk2"/>
                          </a:solidFill>
                        </a:rPr>
                      </a:br>
                      <a:r>
                        <a:rPr lang="en" sz="1200">
                          <a:solidFill>
                            <a:schemeClr val="dk2"/>
                          </a:solidFill>
                        </a:rPr>
                        <a:t>3</a:t>
                      </a:r>
                      <a:endParaRPr/>
                    </a:p>
                  </a:txBody>
                  <a:tcPr marT="91425" marB="91425" marR="91425" marL="91425"/>
                </a:tc>
              </a:tr>
              <a:tr h="381000">
                <a:tc>
                  <a:txBody>
                    <a:bodyPr/>
                    <a:lstStyle/>
                    <a:p>
                      <a:pPr indent="0" lvl="0" marL="0" rtl="0" algn="ctr">
                        <a:spcBef>
                          <a:spcPts val="0"/>
                        </a:spcBef>
                        <a:spcAft>
                          <a:spcPts val="0"/>
                        </a:spcAft>
                        <a:buClr>
                          <a:schemeClr val="dk2"/>
                        </a:buClr>
                        <a:buSzPts val="1100"/>
                        <a:buFont typeface="Arial"/>
                        <a:buNone/>
                      </a:pPr>
                      <a:r>
                        <a:rPr lang="en" sz="1200">
                          <a:solidFill>
                            <a:schemeClr val="dk2"/>
                          </a:solidFill>
                        </a:rPr>
                        <a:t>“After the recent changes to Ontario’s Autism Program, have you found it difficult to continue providing your child with the same level of care that they have been accustomed to?”</a:t>
                      </a:r>
                      <a:endParaRPr/>
                    </a:p>
                  </a:txBody>
                  <a:tcPr marT="91425" marB="91425" marR="91425" marL="91425"/>
                </a:tc>
                <a:tc>
                  <a:txBody>
                    <a:bodyPr/>
                    <a:lstStyle/>
                    <a:p>
                      <a:pPr indent="0" lvl="0" marL="0" rtl="0" algn="ctr">
                        <a:spcBef>
                          <a:spcPts val="0"/>
                        </a:spcBef>
                        <a:spcAft>
                          <a:spcPts val="0"/>
                        </a:spcAft>
                        <a:buClr>
                          <a:schemeClr val="dk2"/>
                        </a:buClr>
                        <a:buSzPts val="1100"/>
                        <a:buFont typeface="Arial"/>
                        <a:buNone/>
                      </a:pPr>
                      <a:r>
                        <a:rPr lang="en" sz="1200">
                          <a:solidFill>
                            <a:schemeClr val="dk2"/>
                          </a:solidFill>
                        </a:rPr>
                        <a:t>Yes</a:t>
                      </a:r>
                      <a:br>
                        <a:rPr lang="en" sz="1200">
                          <a:solidFill>
                            <a:schemeClr val="dk2"/>
                          </a:solidFill>
                        </a:rPr>
                      </a:br>
                      <a:r>
                        <a:rPr lang="en" sz="1200">
                          <a:solidFill>
                            <a:schemeClr val="dk2"/>
                          </a:solidFill>
                        </a:rPr>
                        <a:t>No</a:t>
                      </a:r>
                      <a:endParaRPr/>
                    </a:p>
                  </a:txBody>
                  <a:tcPr marT="91425" marB="91425" marR="91425" marL="91425"/>
                </a:tc>
                <a:tc>
                  <a:txBody>
                    <a:bodyPr/>
                    <a:lstStyle/>
                    <a:p>
                      <a:pPr indent="0" lvl="0" marL="0" rtl="0" algn="ctr">
                        <a:spcBef>
                          <a:spcPts val="0"/>
                        </a:spcBef>
                        <a:spcAft>
                          <a:spcPts val="0"/>
                        </a:spcAft>
                        <a:buClr>
                          <a:schemeClr val="dk2"/>
                        </a:buClr>
                        <a:buSzPts val="1100"/>
                        <a:buFont typeface="Arial"/>
                        <a:buNone/>
                      </a:pPr>
                      <a:r>
                        <a:rPr b="1" lang="en" sz="1200">
                          <a:solidFill>
                            <a:schemeClr val="dk2"/>
                          </a:solidFill>
                        </a:rPr>
                        <a:t>10</a:t>
                      </a:r>
                      <a:br>
                        <a:rPr lang="en" sz="1200">
                          <a:solidFill>
                            <a:schemeClr val="dk2"/>
                          </a:solidFill>
                        </a:rPr>
                      </a:br>
                      <a:r>
                        <a:rPr lang="en" sz="1200">
                          <a:solidFill>
                            <a:schemeClr val="dk2"/>
                          </a:solidFill>
                        </a:rPr>
                        <a:t>2</a:t>
                      </a:r>
                      <a:endParaRPr/>
                    </a:p>
                  </a:txBody>
                  <a:tcPr marT="91425" marB="91425" marR="91425" marL="91425"/>
                </a:tc>
              </a:tr>
              <a:tr h="381000">
                <a:tc>
                  <a:txBody>
                    <a:bodyPr/>
                    <a:lstStyle/>
                    <a:p>
                      <a:pPr indent="0" lvl="0" marL="0" rtl="0" algn="ctr">
                        <a:spcBef>
                          <a:spcPts val="0"/>
                        </a:spcBef>
                        <a:spcAft>
                          <a:spcPts val="0"/>
                        </a:spcAft>
                        <a:buClr>
                          <a:schemeClr val="dk2"/>
                        </a:buClr>
                        <a:buSzPts val="1100"/>
                        <a:buFont typeface="Arial"/>
                        <a:buNone/>
                      </a:pPr>
                      <a:r>
                        <a:rPr lang="en" sz="1200">
                          <a:solidFill>
                            <a:schemeClr val="dk2"/>
                          </a:solidFill>
                        </a:rPr>
                        <a:t>“What have you found to be the biggest roadblock?” (In terms of how difficult it is to provide their child with the amount of therapy that they need)</a:t>
                      </a:r>
                      <a:endParaRPr/>
                    </a:p>
                  </a:txBody>
                  <a:tcPr marT="91425" marB="91425" marR="91425" marL="91425"/>
                </a:tc>
                <a:tc>
                  <a:txBody>
                    <a:bodyPr/>
                    <a:lstStyle/>
                    <a:p>
                      <a:pPr indent="0" lvl="0" marL="0" rtl="0" algn="ctr">
                        <a:spcBef>
                          <a:spcPts val="0"/>
                        </a:spcBef>
                        <a:spcAft>
                          <a:spcPts val="0"/>
                        </a:spcAft>
                        <a:buClr>
                          <a:schemeClr val="dk2"/>
                        </a:buClr>
                        <a:buSzPts val="1100"/>
                        <a:buFont typeface="Arial"/>
                        <a:buNone/>
                      </a:pPr>
                      <a:r>
                        <a:rPr lang="en" sz="1200">
                          <a:solidFill>
                            <a:schemeClr val="dk2"/>
                          </a:solidFill>
                        </a:rPr>
                        <a:t>Money, waitlists</a:t>
                      </a:r>
                      <a:br>
                        <a:rPr lang="en" sz="1200">
                          <a:solidFill>
                            <a:schemeClr val="dk2"/>
                          </a:solidFill>
                        </a:rPr>
                      </a:br>
                      <a:r>
                        <a:rPr lang="en" sz="1200">
                          <a:solidFill>
                            <a:schemeClr val="dk2"/>
                          </a:solidFill>
                        </a:rPr>
                        <a:t>Program availability</a:t>
                      </a:r>
                      <a:endParaRPr/>
                    </a:p>
                  </a:txBody>
                  <a:tcPr marT="91425" marB="91425" marR="91425" marL="91425"/>
                </a:tc>
                <a:tc>
                  <a:txBody>
                    <a:bodyPr/>
                    <a:lstStyle/>
                    <a:p>
                      <a:pPr indent="0" lvl="0" marL="0" rtl="0" algn="ctr">
                        <a:spcBef>
                          <a:spcPts val="0"/>
                        </a:spcBef>
                        <a:spcAft>
                          <a:spcPts val="0"/>
                        </a:spcAft>
                        <a:buClr>
                          <a:schemeClr val="dk2"/>
                        </a:buClr>
                        <a:buSzPts val="1100"/>
                        <a:buFont typeface="Arial"/>
                        <a:buNone/>
                      </a:pPr>
                      <a:r>
                        <a:rPr lang="en" sz="1200">
                          <a:solidFill>
                            <a:schemeClr val="dk2"/>
                          </a:solidFill>
                        </a:rPr>
                        <a:t>8</a:t>
                      </a:r>
                      <a:br>
                        <a:rPr lang="en" sz="1200">
                          <a:solidFill>
                            <a:schemeClr val="dk2"/>
                          </a:solidFill>
                        </a:rPr>
                      </a:br>
                      <a:r>
                        <a:rPr b="1" lang="en" sz="1200">
                          <a:solidFill>
                            <a:schemeClr val="dk2"/>
                          </a:solidFill>
                        </a:rPr>
                        <a:t>12</a:t>
                      </a:r>
                      <a:endParaRPr b="1"/>
                    </a:p>
                  </a:txBody>
                  <a:tcPr marT="91425" marB="91425" marR="91425" marL="91425"/>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5" name="Shape 125"/>
        <p:cNvGrpSpPr/>
        <p:nvPr/>
      </p:nvGrpSpPr>
      <p:grpSpPr>
        <a:xfrm>
          <a:off x="0" y="0"/>
          <a:ext cx="0" cy="0"/>
          <a:chOff x="0" y="0"/>
          <a:chExt cx="0" cy="0"/>
        </a:xfrm>
      </p:grpSpPr>
      <p:sp>
        <p:nvSpPr>
          <p:cNvPr id="126" name="Google Shape;126;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Angela Kropf Responses</a:t>
            </a:r>
            <a:endParaRPr/>
          </a:p>
        </p:txBody>
      </p:sp>
      <p:graphicFrame>
        <p:nvGraphicFramePr>
          <p:cNvPr id="127" name="Google Shape;127;p24"/>
          <p:cNvGraphicFramePr/>
          <p:nvPr/>
        </p:nvGraphicFramePr>
        <p:xfrm>
          <a:off x="901850" y="1017725"/>
          <a:ext cx="3000000" cy="3000000"/>
        </p:xfrm>
        <a:graphic>
          <a:graphicData uri="http://schemas.openxmlformats.org/drawingml/2006/table">
            <a:tbl>
              <a:tblPr>
                <a:noFill/>
                <a:tableStyleId>{6E180875-FC9A-4338-8B57-198D9D88DAD0}</a:tableStyleId>
              </a:tblPr>
              <a:tblGrid>
                <a:gridCol w="3702500"/>
                <a:gridCol w="3702500"/>
              </a:tblGrid>
              <a:tr h="396200">
                <a:tc>
                  <a:txBody>
                    <a:bodyPr/>
                    <a:lstStyle/>
                    <a:p>
                      <a:pPr indent="0" lvl="0" marL="0" rtl="0" algn="ctr">
                        <a:spcBef>
                          <a:spcPts val="0"/>
                        </a:spcBef>
                        <a:spcAft>
                          <a:spcPts val="0"/>
                        </a:spcAft>
                        <a:buNone/>
                      </a:pPr>
                      <a:r>
                        <a:rPr b="1" lang="en"/>
                        <a:t>Angela’s Responses</a:t>
                      </a:r>
                      <a:endParaRPr b="1"/>
                    </a:p>
                  </a:txBody>
                  <a:tcPr marT="91425" marB="91425" marR="91425" marL="91425"/>
                </a:tc>
                <a:tc>
                  <a:txBody>
                    <a:bodyPr/>
                    <a:lstStyle/>
                    <a:p>
                      <a:pPr indent="0" lvl="0" marL="0" rtl="0" algn="ctr">
                        <a:spcBef>
                          <a:spcPts val="0"/>
                        </a:spcBef>
                        <a:spcAft>
                          <a:spcPts val="0"/>
                        </a:spcAft>
                        <a:buNone/>
                      </a:pPr>
                      <a:r>
                        <a:rPr b="1" lang="en"/>
                        <a:t>Questionnaire </a:t>
                      </a:r>
                      <a:r>
                        <a:rPr b="1" lang="en"/>
                        <a:t>Information</a:t>
                      </a:r>
                      <a:endParaRPr b="1"/>
                    </a:p>
                  </a:txBody>
                  <a:tcPr marT="91425" marB="91425" marR="91425" marL="91425"/>
                </a:tc>
              </a:tr>
              <a:tr h="381000">
                <a:tc>
                  <a:txBody>
                    <a:bodyPr/>
                    <a:lstStyle/>
                    <a:p>
                      <a:pPr indent="0" lvl="0" marL="0" rtl="0" algn="l">
                        <a:spcBef>
                          <a:spcPts val="0"/>
                        </a:spcBef>
                        <a:spcAft>
                          <a:spcPts val="0"/>
                        </a:spcAft>
                        <a:buClr>
                          <a:schemeClr val="dk2"/>
                        </a:buClr>
                        <a:buSzPts val="1100"/>
                        <a:buFont typeface="Arial"/>
                        <a:buNone/>
                      </a:pPr>
                      <a:r>
                        <a:rPr lang="en" sz="1200">
                          <a:solidFill>
                            <a:schemeClr val="dk2"/>
                          </a:solidFill>
                        </a:rPr>
                        <a:t>“While it is great that the service model has now opened up to other services, </a:t>
                      </a:r>
                      <a:r>
                        <a:rPr b="1" lang="en" sz="1200">
                          <a:solidFill>
                            <a:schemeClr val="dk2"/>
                          </a:solidFill>
                        </a:rPr>
                        <a:t>it provides more restrictions and limitations around those who need ABA/IBI.</a:t>
                      </a:r>
                      <a:r>
                        <a:rPr lang="en" sz="1200">
                          <a:solidFill>
                            <a:schemeClr val="dk2"/>
                          </a:solidFill>
                        </a:rPr>
                        <a:t> </a:t>
                      </a:r>
                      <a:r>
                        <a:rPr b="1" lang="en" sz="1200">
                          <a:solidFill>
                            <a:schemeClr val="dk2"/>
                          </a:solidFill>
                        </a:rPr>
                        <a:t>Many insurance policies don’t offer coverage </a:t>
                      </a:r>
                      <a:r>
                        <a:rPr lang="en" sz="1200">
                          <a:solidFill>
                            <a:schemeClr val="dk2"/>
                          </a:solidFill>
                        </a:rPr>
                        <a:t>…”</a:t>
                      </a:r>
                      <a:br>
                        <a:rPr lang="en" sz="1200">
                          <a:solidFill>
                            <a:schemeClr val="dk2"/>
                          </a:solidFill>
                        </a:rPr>
                      </a:br>
                      <a:endParaRPr sz="1200">
                        <a:solidFill>
                          <a:schemeClr val="dk2"/>
                        </a:solidFill>
                      </a:endParaRPr>
                    </a:p>
                    <a:p>
                      <a:pPr indent="0" lvl="0" marL="0" rtl="0" algn="l">
                        <a:spcBef>
                          <a:spcPts val="0"/>
                        </a:spcBef>
                        <a:spcAft>
                          <a:spcPts val="0"/>
                        </a:spcAft>
                        <a:buClr>
                          <a:schemeClr val="dk2"/>
                        </a:buClr>
                        <a:buSzPts val="1100"/>
                        <a:buFont typeface="Arial"/>
                        <a:buNone/>
                      </a:pPr>
                      <a:r>
                        <a:rPr lang="en" sz="1200">
                          <a:solidFill>
                            <a:schemeClr val="dk2"/>
                          </a:solidFill>
                        </a:rPr>
                        <a:t>“</a:t>
                      </a:r>
                      <a:r>
                        <a:rPr b="1" lang="en" sz="1200">
                          <a:solidFill>
                            <a:schemeClr val="dk2"/>
                          </a:solidFill>
                        </a:rPr>
                        <a:t>many families diving deeper into debt </a:t>
                      </a:r>
                      <a:r>
                        <a:rPr lang="en" sz="1200">
                          <a:solidFill>
                            <a:schemeClr val="dk2"/>
                          </a:solidFill>
                        </a:rPr>
                        <a:t>in order to offer their children some form of care.”</a:t>
                      </a:r>
                      <a:endParaRPr/>
                    </a:p>
                  </a:txBody>
                  <a:tcPr marT="91425" marB="91425" marR="91425" marL="91425"/>
                </a:tc>
                <a:tc>
                  <a:txBody>
                    <a:bodyPr/>
                    <a:lstStyle/>
                    <a:p>
                      <a:pPr indent="-304800" lvl="0" marL="457200" rtl="0" algn="l">
                        <a:spcBef>
                          <a:spcPts val="0"/>
                        </a:spcBef>
                        <a:spcAft>
                          <a:spcPts val="0"/>
                        </a:spcAft>
                        <a:buClr>
                          <a:schemeClr val="dk2"/>
                        </a:buClr>
                        <a:buSzPts val="1200"/>
                        <a:buChar char="-"/>
                      </a:pPr>
                      <a:r>
                        <a:rPr lang="en" sz="1200">
                          <a:solidFill>
                            <a:schemeClr val="dk2"/>
                          </a:solidFill>
                        </a:rPr>
                        <a:t>Insurance does not cover the interventions that their child needs</a:t>
                      </a:r>
                      <a:endParaRPr sz="1200">
                        <a:solidFill>
                          <a:schemeClr val="dk2"/>
                        </a:solidFill>
                      </a:endParaRPr>
                    </a:p>
                    <a:p>
                      <a:pPr indent="-304800" lvl="0" marL="457200" rtl="0" algn="l">
                        <a:spcBef>
                          <a:spcPts val="0"/>
                        </a:spcBef>
                        <a:spcAft>
                          <a:spcPts val="0"/>
                        </a:spcAft>
                        <a:buClr>
                          <a:schemeClr val="dk2"/>
                        </a:buClr>
                        <a:buSzPts val="1200"/>
                        <a:buChar char="-"/>
                      </a:pPr>
                      <a:r>
                        <a:rPr lang="en" sz="1200">
                          <a:solidFill>
                            <a:schemeClr val="dk2"/>
                          </a:solidFill>
                        </a:rPr>
                        <a:t>Can no longer afford their privatized therapy sessions due to having to pay more out of pocket</a:t>
                      </a:r>
                      <a:endParaRPr sz="1200">
                        <a:solidFill>
                          <a:schemeClr val="dk2"/>
                        </a:solidFill>
                      </a:endParaRPr>
                    </a:p>
                    <a:p>
                      <a:pPr indent="-304800" lvl="0" marL="457200" rtl="0" algn="l">
                        <a:spcBef>
                          <a:spcPts val="0"/>
                        </a:spcBef>
                        <a:spcAft>
                          <a:spcPts val="0"/>
                        </a:spcAft>
                        <a:buClr>
                          <a:schemeClr val="dk2"/>
                        </a:buClr>
                        <a:buSzPts val="1200"/>
                        <a:buChar char="-"/>
                      </a:pPr>
                      <a:r>
                        <a:rPr lang="en" sz="1200">
                          <a:solidFill>
                            <a:schemeClr val="dk2"/>
                          </a:solidFill>
                        </a:rPr>
                        <a:t>Had to give up therapy all together</a:t>
                      </a:r>
                      <a:endParaRPr/>
                    </a:p>
                  </a:txBody>
                  <a:tcPr marT="91425" marB="91425" marR="91425" marL="91425"/>
                </a:tc>
              </a:tr>
              <a:tr h="381000">
                <a:tc>
                  <a:txBody>
                    <a:bodyPr/>
                    <a:lstStyle/>
                    <a:p>
                      <a:pPr indent="0" lvl="0" marL="0" rtl="0" algn="l">
                        <a:spcBef>
                          <a:spcPts val="0"/>
                        </a:spcBef>
                        <a:spcAft>
                          <a:spcPts val="0"/>
                        </a:spcAft>
                        <a:buClr>
                          <a:schemeClr val="dk2"/>
                        </a:buClr>
                        <a:buSzPts val="1100"/>
                        <a:buFont typeface="Arial"/>
                        <a:buNone/>
                      </a:pPr>
                      <a:r>
                        <a:rPr lang="en" sz="1200">
                          <a:solidFill>
                            <a:schemeClr val="dk2"/>
                          </a:solidFill>
                        </a:rPr>
                        <a:t>“The </a:t>
                      </a:r>
                      <a:r>
                        <a:rPr b="1" lang="en" sz="1200">
                          <a:solidFill>
                            <a:schemeClr val="dk2"/>
                          </a:solidFill>
                        </a:rPr>
                        <a:t>inflation of waitlists</a:t>
                      </a:r>
                      <a:r>
                        <a:rPr lang="en" sz="1200">
                          <a:solidFill>
                            <a:schemeClr val="dk2"/>
                          </a:solidFill>
                        </a:rPr>
                        <a:t> and the new age cut-offs have given very little hope to parents and the model has posed more questions than answers with little indicators on the direction it will take.”</a:t>
                      </a:r>
                      <a:endParaRPr/>
                    </a:p>
                  </a:txBody>
                  <a:tcPr marT="91425" marB="91425" marR="91425" marL="91425"/>
                </a:tc>
                <a:tc>
                  <a:txBody>
                    <a:bodyPr/>
                    <a:lstStyle/>
                    <a:p>
                      <a:pPr indent="-304800" lvl="0" marL="457200" rtl="0" algn="l">
                        <a:spcBef>
                          <a:spcPts val="0"/>
                        </a:spcBef>
                        <a:spcAft>
                          <a:spcPts val="0"/>
                        </a:spcAft>
                        <a:buClr>
                          <a:schemeClr val="dk2"/>
                        </a:buClr>
                        <a:buSzPts val="1200"/>
                        <a:buChar char="-"/>
                      </a:pPr>
                      <a:r>
                        <a:rPr lang="en" sz="1200">
                          <a:solidFill>
                            <a:schemeClr val="dk2"/>
                          </a:solidFill>
                        </a:rPr>
                        <a:t>Been stuck on a waitlist that keeps growing for 1.5 years</a:t>
                      </a:r>
                      <a:endParaRPr sz="1200">
                        <a:solidFill>
                          <a:schemeClr val="dk2"/>
                        </a:solidFill>
                      </a:endParaRPr>
                    </a:p>
                    <a:p>
                      <a:pPr indent="-304800" lvl="0" marL="457200" rtl="0" algn="l">
                        <a:spcBef>
                          <a:spcPts val="0"/>
                        </a:spcBef>
                        <a:spcAft>
                          <a:spcPts val="0"/>
                        </a:spcAft>
                        <a:buClr>
                          <a:schemeClr val="dk2"/>
                        </a:buClr>
                        <a:buSzPts val="1200"/>
                        <a:buChar char="-"/>
                      </a:pPr>
                      <a:r>
                        <a:rPr lang="en" sz="1200">
                          <a:solidFill>
                            <a:schemeClr val="dk2"/>
                          </a:solidFill>
                        </a:rPr>
                        <a:t>Worries about their children reaching the new cut off point because of money</a:t>
                      </a:r>
                      <a:endParaRPr/>
                    </a:p>
                  </a:txBody>
                  <a:tcPr marT="91425" marB="91425" marR="91425" marL="91425"/>
                </a:tc>
              </a:tr>
              <a:tr h="381000">
                <a:tc>
                  <a:txBody>
                    <a:bodyPr/>
                    <a:lstStyle/>
                    <a:p>
                      <a:pPr indent="0" lvl="0" marL="0" rtl="0" algn="l">
                        <a:spcBef>
                          <a:spcPts val="0"/>
                        </a:spcBef>
                        <a:spcAft>
                          <a:spcPts val="0"/>
                        </a:spcAft>
                        <a:buClr>
                          <a:schemeClr val="dk2"/>
                        </a:buClr>
                        <a:buSzPts val="1100"/>
                        <a:buFont typeface="Arial"/>
                        <a:buNone/>
                      </a:pPr>
                      <a:r>
                        <a:rPr lang="en" sz="1200">
                          <a:solidFill>
                            <a:schemeClr val="dk2"/>
                          </a:solidFill>
                        </a:rPr>
                        <a:t>“...others were angry for having </a:t>
                      </a:r>
                      <a:r>
                        <a:rPr b="1" lang="en" sz="1200">
                          <a:solidFill>
                            <a:schemeClr val="dk2"/>
                          </a:solidFill>
                        </a:rPr>
                        <a:t>waited 3-4 years</a:t>
                      </a:r>
                      <a:r>
                        <a:rPr lang="en" sz="1200">
                          <a:solidFill>
                            <a:schemeClr val="dk2"/>
                          </a:solidFill>
                        </a:rPr>
                        <a:t> to find out they were </a:t>
                      </a:r>
                      <a:r>
                        <a:rPr b="1" lang="en" sz="1200">
                          <a:solidFill>
                            <a:schemeClr val="dk2"/>
                          </a:solidFill>
                        </a:rPr>
                        <a:t>no longer going to get </a:t>
                      </a:r>
                      <a:r>
                        <a:rPr lang="en" sz="1200">
                          <a:solidFill>
                            <a:schemeClr val="dk2"/>
                          </a:solidFill>
                        </a:rPr>
                        <a:t>the </a:t>
                      </a:r>
                      <a:r>
                        <a:rPr b="1" lang="en" sz="1200">
                          <a:solidFill>
                            <a:schemeClr val="dk2"/>
                          </a:solidFill>
                        </a:rPr>
                        <a:t>services </a:t>
                      </a:r>
                      <a:r>
                        <a:rPr lang="en" sz="1200">
                          <a:solidFill>
                            <a:schemeClr val="dk2"/>
                          </a:solidFill>
                        </a:rPr>
                        <a:t>they were promised.”</a:t>
                      </a:r>
                      <a:endParaRPr/>
                    </a:p>
                  </a:txBody>
                  <a:tcPr marT="91425" marB="91425" marR="91425" marL="91425"/>
                </a:tc>
                <a:tc>
                  <a:txBody>
                    <a:bodyPr/>
                    <a:lstStyle/>
                    <a:p>
                      <a:pPr indent="-304800" lvl="0" marL="457200" rtl="0" algn="l">
                        <a:spcBef>
                          <a:spcPts val="0"/>
                        </a:spcBef>
                        <a:spcAft>
                          <a:spcPts val="0"/>
                        </a:spcAft>
                        <a:buClr>
                          <a:schemeClr val="dk2"/>
                        </a:buClr>
                        <a:buSzPts val="1200"/>
                        <a:buChar char="-"/>
                      </a:pPr>
                      <a:r>
                        <a:rPr lang="en" sz="1200">
                          <a:solidFill>
                            <a:schemeClr val="dk2"/>
                          </a:solidFill>
                        </a:rPr>
                        <a:t>Family friends were on a waitlist for 2.5 years, only to find out that their child wasn’t actually Autistic and just had speech issues; had to join a separate waitlist and start from ground zero</a:t>
                      </a:r>
                      <a:endParaRPr/>
                    </a:p>
                  </a:txBody>
                  <a:tcPr marT="91425" marB="91425" marR="91425" marL="91425"/>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Google Shape;132;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Angela Kropf Responses Cont’d</a:t>
            </a:r>
            <a:endParaRPr/>
          </a:p>
        </p:txBody>
      </p:sp>
      <p:graphicFrame>
        <p:nvGraphicFramePr>
          <p:cNvPr id="133" name="Google Shape;133;p25"/>
          <p:cNvGraphicFramePr/>
          <p:nvPr/>
        </p:nvGraphicFramePr>
        <p:xfrm>
          <a:off x="952500" y="1141800"/>
          <a:ext cx="3000000" cy="3000000"/>
        </p:xfrm>
        <a:graphic>
          <a:graphicData uri="http://schemas.openxmlformats.org/drawingml/2006/table">
            <a:tbl>
              <a:tblPr>
                <a:noFill/>
                <a:tableStyleId>{6E180875-FC9A-4338-8B57-198D9D88DAD0}</a:tableStyleId>
              </a:tblPr>
              <a:tblGrid>
                <a:gridCol w="3619500"/>
                <a:gridCol w="3619500"/>
              </a:tblGrid>
              <a:tr h="381000">
                <a:tc>
                  <a:txBody>
                    <a:bodyPr/>
                    <a:lstStyle/>
                    <a:p>
                      <a:pPr indent="0" lvl="0" marL="0" rtl="0" algn="l">
                        <a:spcBef>
                          <a:spcPts val="0"/>
                        </a:spcBef>
                        <a:spcAft>
                          <a:spcPts val="0"/>
                        </a:spcAft>
                        <a:buClr>
                          <a:schemeClr val="dk2"/>
                        </a:buClr>
                        <a:buSzPts val="1100"/>
                        <a:buFont typeface="Arial"/>
                        <a:buNone/>
                      </a:pPr>
                      <a:r>
                        <a:rPr lang="en" sz="1200">
                          <a:solidFill>
                            <a:schemeClr val="dk2"/>
                          </a:solidFill>
                        </a:rPr>
                        <a:t>“After the announcement came out, parents were crushed. </a:t>
                      </a:r>
                      <a:r>
                        <a:rPr b="1" lang="en" sz="1200">
                          <a:solidFill>
                            <a:schemeClr val="dk2"/>
                          </a:solidFill>
                        </a:rPr>
                        <a:t>I was providing service to many families who were doing bare minimum hours just so that their child could get something</a:t>
                      </a:r>
                      <a:r>
                        <a:rPr lang="en" sz="1200">
                          <a:solidFill>
                            <a:schemeClr val="dk2"/>
                          </a:solidFill>
                        </a:rPr>
                        <a:t>…”</a:t>
                      </a:r>
                      <a:endParaRPr/>
                    </a:p>
                  </a:txBody>
                  <a:tcPr marT="91425" marB="91425" marR="91425" marL="91425"/>
                </a:tc>
                <a:tc>
                  <a:txBody>
                    <a:bodyPr/>
                    <a:lstStyle/>
                    <a:p>
                      <a:pPr indent="-304800" lvl="0" marL="457200" rtl="0" algn="l">
                        <a:spcBef>
                          <a:spcPts val="0"/>
                        </a:spcBef>
                        <a:spcAft>
                          <a:spcPts val="0"/>
                        </a:spcAft>
                        <a:buClr>
                          <a:schemeClr val="dk2"/>
                        </a:buClr>
                        <a:buSzPts val="1200"/>
                        <a:buChar char="-"/>
                      </a:pPr>
                      <a:r>
                        <a:rPr lang="en" sz="1200">
                          <a:solidFill>
                            <a:schemeClr val="dk2"/>
                          </a:solidFill>
                        </a:rPr>
                        <a:t>Had to give up therapy all together</a:t>
                      </a:r>
                      <a:endParaRPr sz="1200">
                        <a:solidFill>
                          <a:schemeClr val="dk2"/>
                        </a:solidFill>
                      </a:endParaRPr>
                    </a:p>
                    <a:p>
                      <a:pPr indent="-304800" lvl="0" marL="457200" rtl="0" algn="l">
                        <a:spcBef>
                          <a:spcPts val="0"/>
                        </a:spcBef>
                        <a:spcAft>
                          <a:spcPts val="0"/>
                        </a:spcAft>
                        <a:buClr>
                          <a:schemeClr val="dk2"/>
                        </a:buClr>
                        <a:buSzPts val="1200"/>
                        <a:buChar char="-"/>
                      </a:pPr>
                      <a:r>
                        <a:rPr lang="en" sz="1200">
                          <a:solidFill>
                            <a:schemeClr val="dk2"/>
                          </a:solidFill>
                        </a:rPr>
                        <a:t>Went from 25 hours/week down to 10 hours/week because it’s what can be afforded</a:t>
                      </a:r>
                      <a:endParaRPr/>
                    </a:p>
                  </a:txBody>
                  <a:tcPr marT="91425" marB="91425" marR="91425" marL="91425"/>
                </a:tc>
              </a:tr>
              <a:tr h="381000">
                <a:tc>
                  <a:txBody>
                    <a:bodyPr/>
                    <a:lstStyle/>
                    <a:p>
                      <a:pPr indent="0" lvl="0" marL="0" rtl="0" algn="l">
                        <a:spcBef>
                          <a:spcPts val="0"/>
                        </a:spcBef>
                        <a:spcAft>
                          <a:spcPts val="0"/>
                        </a:spcAft>
                        <a:buClr>
                          <a:schemeClr val="dk2"/>
                        </a:buClr>
                        <a:buSzPts val="1100"/>
                        <a:buFont typeface="Arial"/>
                        <a:buNone/>
                      </a:pPr>
                      <a:r>
                        <a:rPr lang="en" sz="1200">
                          <a:solidFill>
                            <a:schemeClr val="dk2"/>
                          </a:solidFill>
                        </a:rPr>
                        <a:t>“I’ve spoken to many teachers and EA’s who already feel the stretch of resources in the classrooms;</a:t>
                      </a:r>
                      <a:r>
                        <a:rPr b="1" lang="en" sz="1200">
                          <a:solidFill>
                            <a:schemeClr val="dk2"/>
                          </a:solidFill>
                        </a:rPr>
                        <a:t> they are over capacitated and understaffed</a:t>
                      </a:r>
                      <a:r>
                        <a:rPr lang="en" sz="1200">
                          <a:solidFill>
                            <a:schemeClr val="dk2"/>
                          </a:solidFill>
                        </a:rPr>
                        <a:t>.”</a:t>
                      </a:r>
                      <a:endParaRPr/>
                    </a:p>
                  </a:txBody>
                  <a:tcPr marT="91425" marB="91425" marR="91425" marL="91425"/>
                </a:tc>
                <a:tc>
                  <a:txBody>
                    <a:bodyPr/>
                    <a:lstStyle/>
                    <a:p>
                      <a:pPr indent="-304800" lvl="0" marL="457200" rtl="0" algn="l">
                        <a:spcBef>
                          <a:spcPts val="0"/>
                        </a:spcBef>
                        <a:spcAft>
                          <a:spcPts val="0"/>
                        </a:spcAft>
                        <a:buClr>
                          <a:schemeClr val="dk2"/>
                        </a:buClr>
                        <a:buSzPts val="1200"/>
                        <a:buChar char="-"/>
                      </a:pPr>
                      <a:r>
                        <a:rPr lang="en" sz="1200">
                          <a:solidFill>
                            <a:schemeClr val="dk2"/>
                          </a:solidFill>
                        </a:rPr>
                        <a:t>Had an in-class aid that ended up getting cut due to other funding issues</a:t>
                      </a:r>
                      <a:endParaRPr sz="1200">
                        <a:solidFill>
                          <a:schemeClr val="dk2"/>
                        </a:solidFill>
                      </a:endParaRPr>
                    </a:p>
                    <a:p>
                      <a:pPr indent="-304800" lvl="0" marL="457200" rtl="0" algn="l">
                        <a:spcBef>
                          <a:spcPts val="0"/>
                        </a:spcBef>
                        <a:spcAft>
                          <a:spcPts val="0"/>
                        </a:spcAft>
                        <a:buClr>
                          <a:schemeClr val="dk2"/>
                        </a:buClr>
                        <a:buSzPts val="1200"/>
                        <a:buChar char="-"/>
                      </a:pPr>
                      <a:r>
                        <a:rPr lang="en" sz="1200">
                          <a:solidFill>
                            <a:schemeClr val="dk2"/>
                          </a:solidFill>
                        </a:rPr>
                        <a:t>If Ontario doesn’t want aids in the classroom, they need to find a different solution to the problem </a:t>
                      </a:r>
                      <a:endParaRPr/>
                    </a:p>
                  </a:txBody>
                  <a:tcPr marT="91425" marB="91425" marR="91425" marL="91425"/>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7" name="Shape 137"/>
        <p:cNvGrpSpPr/>
        <p:nvPr/>
      </p:nvGrpSpPr>
      <p:grpSpPr>
        <a:xfrm>
          <a:off x="0" y="0"/>
          <a:ext cx="0" cy="0"/>
          <a:chOff x="0" y="0"/>
          <a:chExt cx="0" cy="0"/>
        </a:xfrm>
      </p:grpSpPr>
      <p:sp>
        <p:nvSpPr>
          <p:cNvPr id="138" name="Google Shape;138;p2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We Discovered</a:t>
            </a:r>
            <a:endParaRPr/>
          </a:p>
        </p:txBody>
      </p:sp>
      <p:sp>
        <p:nvSpPr>
          <p:cNvPr id="139" name="Google Shape;139;p26"/>
          <p:cNvSpPr txBox="1"/>
          <p:nvPr>
            <p:ph idx="1" type="body"/>
          </p:nvPr>
        </p:nvSpPr>
        <p:spPr>
          <a:xfrm>
            <a:off x="311700" y="1234075"/>
            <a:ext cx="8520600" cy="33348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Arial"/>
              <a:buChar char="●"/>
            </a:pPr>
            <a:r>
              <a:rPr lang="en">
                <a:latin typeface="Arial"/>
                <a:ea typeface="Arial"/>
                <a:cs typeface="Arial"/>
                <a:sym typeface="Arial"/>
              </a:rPr>
              <a:t>The main points of tension are time, money, and availability</a:t>
            </a:r>
            <a:endParaRPr>
              <a:latin typeface="Arial"/>
              <a:ea typeface="Arial"/>
              <a:cs typeface="Arial"/>
              <a:sym typeface="Arial"/>
            </a:endParaRPr>
          </a:p>
          <a:p>
            <a:pPr indent="-317500" lvl="1" marL="914400" rtl="0" algn="l">
              <a:spcBef>
                <a:spcPts val="0"/>
              </a:spcBef>
              <a:spcAft>
                <a:spcPts val="0"/>
              </a:spcAft>
              <a:buSzPts val="1400"/>
              <a:buFont typeface="Arial"/>
              <a:buChar char="○"/>
            </a:pPr>
            <a:r>
              <a:rPr lang="en">
                <a:latin typeface="Arial"/>
                <a:ea typeface="Arial"/>
                <a:cs typeface="Arial"/>
                <a:sym typeface="Arial"/>
              </a:rPr>
              <a:t>Most families waited up to 2 years for therapy but there are some that must wait much longer than this</a:t>
            </a:r>
            <a:endParaRPr>
              <a:latin typeface="Arial"/>
              <a:ea typeface="Arial"/>
              <a:cs typeface="Arial"/>
              <a:sym typeface="Arial"/>
            </a:endParaRPr>
          </a:p>
          <a:p>
            <a:pPr indent="-317500" lvl="1" marL="914400" rtl="0" algn="l">
              <a:spcBef>
                <a:spcPts val="0"/>
              </a:spcBef>
              <a:spcAft>
                <a:spcPts val="0"/>
              </a:spcAft>
              <a:buSzPts val="1400"/>
              <a:buFont typeface="Arial"/>
              <a:buChar char="○"/>
            </a:pPr>
            <a:r>
              <a:rPr lang="en">
                <a:latin typeface="Arial"/>
                <a:ea typeface="Arial"/>
                <a:cs typeface="Arial"/>
                <a:sym typeface="Arial"/>
              </a:rPr>
              <a:t>The new age cut offs are also a newer source of stress for parents</a:t>
            </a:r>
            <a:endParaRPr>
              <a:latin typeface="Arial"/>
              <a:ea typeface="Arial"/>
              <a:cs typeface="Arial"/>
              <a:sym typeface="Arial"/>
            </a:endParaRPr>
          </a:p>
          <a:p>
            <a:pPr indent="-342900" lvl="0" marL="457200" rtl="0" algn="l">
              <a:spcBef>
                <a:spcPts val="0"/>
              </a:spcBef>
              <a:spcAft>
                <a:spcPts val="0"/>
              </a:spcAft>
              <a:buSzPts val="1800"/>
              <a:buFont typeface="Arial"/>
              <a:buChar char="●"/>
            </a:pPr>
            <a:r>
              <a:rPr lang="en">
                <a:latin typeface="Arial"/>
                <a:ea typeface="Arial"/>
                <a:cs typeface="Arial"/>
                <a:sym typeface="Arial"/>
              </a:rPr>
              <a:t>Many families have had to significantly decrease the number of hours that their child sees their therapist because they cannot afford to keep paying out of pocket</a:t>
            </a:r>
            <a:endParaRPr>
              <a:latin typeface="Arial"/>
              <a:ea typeface="Arial"/>
              <a:cs typeface="Arial"/>
              <a:sym typeface="Arial"/>
            </a:endParaRPr>
          </a:p>
          <a:p>
            <a:pPr indent="-342900" lvl="0" marL="457200" rtl="0" algn="l">
              <a:spcBef>
                <a:spcPts val="0"/>
              </a:spcBef>
              <a:spcAft>
                <a:spcPts val="0"/>
              </a:spcAft>
              <a:buSzPts val="1800"/>
              <a:buFont typeface="Arial"/>
              <a:buChar char="●"/>
            </a:pPr>
            <a:r>
              <a:rPr lang="en">
                <a:latin typeface="Arial"/>
                <a:ea typeface="Arial"/>
                <a:cs typeface="Arial"/>
                <a:sym typeface="Arial"/>
              </a:rPr>
              <a:t>Fears of regression are extremely real</a:t>
            </a:r>
            <a:endParaRPr>
              <a:latin typeface="Arial"/>
              <a:ea typeface="Arial"/>
              <a:cs typeface="Arial"/>
              <a:sym typeface="Arial"/>
            </a:endParaRPr>
          </a:p>
          <a:p>
            <a:pPr indent="-342900" lvl="0" marL="457200" rtl="0" algn="l">
              <a:spcBef>
                <a:spcPts val="0"/>
              </a:spcBef>
              <a:spcAft>
                <a:spcPts val="0"/>
              </a:spcAft>
              <a:buSzPts val="1800"/>
              <a:buFont typeface="Arial"/>
              <a:buChar char="●"/>
            </a:pPr>
            <a:r>
              <a:rPr lang="en">
                <a:latin typeface="Arial"/>
                <a:ea typeface="Arial"/>
                <a:cs typeface="Arial"/>
                <a:sym typeface="Arial"/>
              </a:rPr>
              <a:t>It’s not only parents that are suffering</a:t>
            </a:r>
            <a:endParaRPr>
              <a:latin typeface="Arial"/>
              <a:ea typeface="Arial"/>
              <a:cs typeface="Arial"/>
              <a:sym typeface="Arial"/>
            </a:endParaRPr>
          </a:p>
          <a:p>
            <a:pPr indent="-317500" lvl="1" marL="914400" rtl="0" algn="l">
              <a:spcBef>
                <a:spcPts val="0"/>
              </a:spcBef>
              <a:spcAft>
                <a:spcPts val="0"/>
              </a:spcAft>
              <a:buSzPts val="1400"/>
              <a:buFont typeface="Arial"/>
              <a:buChar char="○"/>
            </a:pPr>
            <a:r>
              <a:rPr lang="en">
                <a:latin typeface="Arial"/>
                <a:ea typeface="Arial"/>
                <a:cs typeface="Arial"/>
                <a:sym typeface="Arial"/>
              </a:rPr>
              <a:t>Teachers are dealing with their own changes and many do not have the classroom help that they used to</a:t>
            </a:r>
            <a:endParaRPr>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3" name="Shape 143"/>
        <p:cNvGrpSpPr/>
        <p:nvPr/>
      </p:nvGrpSpPr>
      <p:grpSpPr>
        <a:xfrm>
          <a:off x="0" y="0"/>
          <a:ext cx="0" cy="0"/>
          <a:chOff x="0" y="0"/>
          <a:chExt cx="0" cy="0"/>
        </a:xfrm>
      </p:grpSpPr>
      <p:sp>
        <p:nvSpPr>
          <p:cNvPr id="144" name="Google Shape;144;p2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Evaluation</a:t>
            </a:r>
            <a:endParaRPr/>
          </a:p>
        </p:txBody>
      </p:sp>
      <p:sp>
        <p:nvSpPr>
          <p:cNvPr id="145" name="Google Shape;145;p27"/>
          <p:cNvSpPr txBox="1"/>
          <p:nvPr>
            <p:ph idx="1" type="body"/>
          </p:nvPr>
        </p:nvSpPr>
        <p:spPr>
          <a:xfrm>
            <a:off x="311700" y="1234075"/>
            <a:ext cx="8520600" cy="33348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Arial"/>
              <a:buChar char="●"/>
            </a:pPr>
            <a:r>
              <a:rPr lang="en">
                <a:latin typeface="Arial"/>
                <a:ea typeface="Arial"/>
                <a:cs typeface="Arial"/>
                <a:sym typeface="Arial"/>
              </a:rPr>
              <a:t>Topic</a:t>
            </a:r>
            <a:endParaRPr>
              <a:latin typeface="Arial"/>
              <a:ea typeface="Arial"/>
              <a:cs typeface="Arial"/>
              <a:sym typeface="Arial"/>
            </a:endParaRPr>
          </a:p>
          <a:p>
            <a:pPr indent="-317500" lvl="1" marL="914400" rtl="0" algn="l">
              <a:spcBef>
                <a:spcPts val="0"/>
              </a:spcBef>
              <a:spcAft>
                <a:spcPts val="0"/>
              </a:spcAft>
              <a:buSzPts val="1400"/>
              <a:buFont typeface="Arial"/>
              <a:buChar char="○"/>
            </a:pPr>
            <a:r>
              <a:rPr lang="en">
                <a:latin typeface="Arial"/>
                <a:ea typeface="Arial"/>
                <a:cs typeface="Arial"/>
                <a:sym typeface="Arial"/>
              </a:rPr>
              <a:t>Still currently being debated, still being changed</a:t>
            </a:r>
            <a:endParaRPr>
              <a:latin typeface="Arial"/>
              <a:ea typeface="Arial"/>
              <a:cs typeface="Arial"/>
              <a:sym typeface="Arial"/>
            </a:endParaRPr>
          </a:p>
          <a:p>
            <a:pPr indent="-317500" lvl="1" marL="914400" rtl="0" algn="l">
              <a:spcBef>
                <a:spcPts val="0"/>
              </a:spcBef>
              <a:spcAft>
                <a:spcPts val="0"/>
              </a:spcAft>
              <a:buSzPts val="1400"/>
              <a:buFont typeface="Arial"/>
              <a:buChar char="○"/>
            </a:pPr>
            <a:r>
              <a:rPr lang="en">
                <a:latin typeface="Arial"/>
                <a:ea typeface="Arial"/>
                <a:cs typeface="Arial"/>
                <a:sym typeface="Arial"/>
              </a:rPr>
              <a:t>Relies on Government in decision-making </a:t>
            </a:r>
            <a:endParaRPr>
              <a:latin typeface="Arial"/>
              <a:ea typeface="Arial"/>
              <a:cs typeface="Arial"/>
              <a:sym typeface="Arial"/>
            </a:endParaRPr>
          </a:p>
          <a:p>
            <a:pPr indent="-317500" lvl="1" marL="914400" rtl="0" algn="l">
              <a:spcBef>
                <a:spcPts val="0"/>
              </a:spcBef>
              <a:spcAft>
                <a:spcPts val="0"/>
              </a:spcAft>
              <a:buSzPts val="1400"/>
              <a:buFont typeface="Arial"/>
              <a:buChar char="○"/>
            </a:pPr>
            <a:r>
              <a:rPr lang="en">
                <a:latin typeface="Arial"/>
                <a:ea typeface="Arial"/>
                <a:cs typeface="Arial"/>
                <a:sym typeface="Arial"/>
              </a:rPr>
              <a:t>Sensitive topic</a:t>
            </a:r>
            <a:endParaRPr>
              <a:latin typeface="Arial"/>
              <a:ea typeface="Arial"/>
              <a:cs typeface="Arial"/>
              <a:sym typeface="Arial"/>
            </a:endParaRPr>
          </a:p>
          <a:p>
            <a:pPr indent="-317500" lvl="0" marL="457200" rtl="0" algn="l">
              <a:spcBef>
                <a:spcPts val="0"/>
              </a:spcBef>
              <a:spcAft>
                <a:spcPts val="0"/>
              </a:spcAft>
              <a:buSzPts val="1400"/>
              <a:buFont typeface="Arial"/>
              <a:buChar char="●"/>
            </a:pPr>
            <a:r>
              <a:rPr lang="en" sz="1400">
                <a:latin typeface="Arial"/>
                <a:ea typeface="Arial"/>
                <a:cs typeface="Arial"/>
                <a:sym typeface="Arial"/>
              </a:rPr>
              <a:t>Interviewees</a:t>
            </a:r>
            <a:endParaRPr sz="1400">
              <a:latin typeface="Arial"/>
              <a:ea typeface="Arial"/>
              <a:cs typeface="Arial"/>
              <a:sym typeface="Arial"/>
            </a:endParaRPr>
          </a:p>
          <a:p>
            <a:pPr indent="-317500" lvl="1" marL="914400" rtl="0" algn="l">
              <a:spcBef>
                <a:spcPts val="0"/>
              </a:spcBef>
              <a:spcAft>
                <a:spcPts val="0"/>
              </a:spcAft>
              <a:buSzPts val="1400"/>
              <a:buFont typeface="Arial"/>
              <a:buChar char="○"/>
            </a:pPr>
            <a:r>
              <a:rPr lang="en">
                <a:latin typeface="Arial"/>
                <a:ea typeface="Arial"/>
                <a:cs typeface="Arial"/>
                <a:sym typeface="Arial"/>
              </a:rPr>
              <a:t>Many cases of conflict of interest (</a:t>
            </a:r>
            <a:r>
              <a:rPr lang="en">
                <a:latin typeface="Arial"/>
                <a:ea typeface="Arial"/>
                <a:cs typeface="Arial"/>
                <a:sym typeface="Arial"/>
              </a:rPr>
              <a:t>Therapists</a:t>
            </a:r>
            <a:r>
              <a:rPr lang="en">
                <a:latin typeface="Arial"/>
                <a:ea typeface="Arial"/>
                <a:cs typeface="Arial"/>
                <a:sym typeface="Arial"/>
              </a:rPr>
              <a:t> </a:t>
            </a:r>
            <a:r>
              <a:rPr lang="en">
                <a:latin typeface="Arial"/>
                <a:ea typeface="Arial"/>
                <a:cs typeface="Arial"/>
                <a:sym typeface="Arial"/>
              </a:rPr>
              <a:t>discussing KidsAbility)</a:t>
            </a:r>
            <a:endParaRPr>
              <a:latin typeface="Arial"/>
              <a:ea typeface="Arial"/>
              <a:cs typeface="Arial"/>
              <a:sym typeface="Arial"/>
            </a:endParaRPr>
          </a:p>
          <a:p>
            <a:pPr indent="-317500" lvl="1" marL="914400" rtl="0" algn="l">
              <a:spcBef>
                <a:spcPts val="0"/>
              </a:spcBef>
              <a:spcAft>
                <a:spcPts val="0"/>
              </a:spcAft>
              <a:buSzPts val="1400"/>
              <a:buFont typeface="Arial"/>
              <a:buChar char="○"/>
            </a:pPr>
            <a:r>
              <a:rPr lang="en">
                <a:latin typeface="Arial"/>
                <a:ea typeface="Arial"/>
                <a:cs typeface="Arial"/>
                <a:sym typeface="Arial"/>
              </a:rPr>
              <a:t>Very emotional topic, especially for the parents</a:t>
            </a:r>
            <a:endParaRPr>
              <a:latin typeface="Arial"/>
              <a:ea typeface="Arial"/>
              <a:cs typeface="Arial"/>
              <a:sym typeface="Arial"/>
            </a:endParaRPr>
          </a:p>
          <a:p>
            <a:pPr indent="-317500" lvl="2" marL="1371600" rtl="0" algn="l">
              <a:spcBef>
                <a:spcPts val="0"/>
              </a:spcBef>
              <a:spcAft>
                <a:spcPts val="0"/>
              </a:spcAft>
              <a:buSzPts val="1400"/>
              <a:buFont typeface="Arial"/>
              <a:buChar char="■"/>
            </a:pPr>
            <a:r>
              <a:rPr lang="en">
                <a:latin typeface="Arial"/>
                <a:ea typeface="Arial"/>
                <a:cs typeface="Arial"/>
                <a:sym typeface="Arial"/>
              </a:rPr>
              <a:t>A lot of animosity exists between affected families and Ontario decision makers</a:t>
            </a:r>
            <a:endParaRPr>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9" name="Shape 149"/>
        <p:cNvGrpSpPr/>
        <p:nvPr/>
      </p:nvGrpSpPr>
      <p:grpSpPr>
        <a:xfrm>
          <a:off x="0" y="0"/>
          <a:ext cx="0" cy="0"/>
          <a:chOff x="0" y="0"/>
          <a:chExt cx="0" cy="0"/>
        </a:xfrm>
      </p:grpSpPr>
      <p:sp>
        <p:nvSpPr>
          <p:cNvPr id="150" name="Google Shape;150;p2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In Recent News…….. November 6, 2019</a:t>
            </a:r>
            <a:endParaRPr/>
          </a:p>
        </p:txBody>
      </p:sp>
      <p:sp>
        <p:nvSpPr>
          <p:cNvPr id="151" name="Google Shape;151;p28"/>
          <p:cNvSpPr txBox="1"/>
          <p:nvPr>
            <p:ph idx="1" type="body"/>
          </p:nvPr>
        </p:nvSpPr>
        <p:spPr>
          <a:xfrm>
            <a:off x="311700" y="1234075"/>
            <a:ext cx="8520600" cy="333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ial"/>
                <a:ea typeface="Arial"/>
                <a:cs typeface="Arial"/>
                <a:sym typeface="Arial"/>
              </a:rPr>
              <a:t>The Ontario </a:t>
            </a:r>
            <a:r>
              <a:rPr lang="en">
                <a:latin typeface="Arial"/>
                <a:ea typeface="Arial"/>
                <a:cs typeface="Arial"/>
                <a:sym typeface="Arial"/>
              </a:rPr>
              <a:t>government</a:t>
            </a:r>
            <a:r>
              <a:rPr lang="en">
                <a:latin typeface="Arial"/>
                <a:ea typeface="Arial"/>
                <a:cs typeface="Arial"/>
                <a:sym typeface="Arial"/>
              </a:rPr>
              <a:t> announced that they will spend $341 million more this year than they planned in the springs budget, due to the walked-back plans to cut municipal funding for childcare and public health units.</a:t>
            </a:r>
            <a:endParaRPr>
              <a:latin typeface="Arial"/>
              <a:ea typeface="Arial"/>
              <a:cs typeface="Arial"/>
              <a:sym typeface="Arial"/>
            </a:endParaRPr>
          </a:p>
          <a:p>
            <a:pPr indent="0" lvl="0" marL="0" rtl="0" algn="l">
              <a:spcBef>
                <a:spcPts val="1600"/>
              </a:spcBef>
              <a:spcAft>
                <a:spcPts val="0"/>
              </a:spcAft>
              <a:buNone/>
            </a:pPr>
            <a:r>
              <a:rPr lang="en">
                <a:latin typeface="Arial"/>
                <a:ea typeface="Arial"/>
                <a:cs typeface="Arial"/>
                <a:sym typeface="Arial"/>
              </a:rPr>
              <a:t>Ontario will be </a:t>
            </a:r>
            <a:r>
              <a:rPr lang="en">
                <a:latin typeface="Arial"/>
                <a:ea typeface="Arial"/>
                <a:cs typeface="Arial"/>
                <a:sym typeface="Arial"/>
              </a:rPr>
              <a:t>drawing</a:t>
            </a:r>
            <a:r>
              <a:rPr lang="en">
                <a:latin typeface="Arial"/>
                <a:ea typeface="Arial"/>
                <a:cs typeface="Arial"/>
                <a:sym typeface="Arial"/>
              </a:rPr>
              <a:t> $551 million from their contingency funds this year to offset a total of $1.3 billion in newly allocated spending, despite exceeding their own $10.3 billion forecast for deficit reduction and landing at a deficit figure of $9 billion </a:t>
            </a:r>
            <a:endParaRPr>
              <a:latin typeface="Arial"/>
              <a:ea typeface="Arial"/>
              <a:cs typeface="Arial"/>
              <a:sym typeface="Arial"/>
            </a:endParaRPr>
          </a:p>
          <a:p>
            <a:pPr indent="0" lvl="0" marL="0" rtl="0" algn="l">
              <a:spcBef>
                <a:spcPts val="1600"/>
              </a:spcBef>
              <a:spcAft>
                <a:spcPts val="0"/>
              </a:spcAft>
              <a:buNone/>
            </a:pPr>
            <a:r>
              <a:rPr lang="en">
                <a:latin typeface="Arial"/>
                <a:ea typeface="Arial"/>
                <a:cs typeface="Arial"/>
                <a:sym typeface="Arial"/>
              </a:rPr>
              <a:t>The new funding includes an extra $278.5 million to go back into OAP </a:t>
            </a:r>
            <a:endParaRPr>
              <a:latin typeface="Arial"/>
              <a:ea typeface="Arial"/>
              <a:cs typeface="Arial"/>
              <a:sym typeface="Arial"/>
            </a:endParaRPr>
          </a:p>
          <a:p>
            <a:pPr indent="0" lvl="0" marL="0" rtl="0" algn="l">
              <a:spcBef>
                <a:spcPts val="1600"/>
              </a:spcBef>
              <a:spcAft>
                <a:spcPts val="1600"/>
              </a:spcAft>
              <a:buNone/>
            </a:pPr>
            <a:r>
              <a:rPr lang="en" sz="1100" u="sng">
                <a:solidFill>
                  <a:schemeClr val="hlink"/>
                </a:solidFill>
                <a:latin typeface="Arial"/>
                <a:ea typeface="Arial"/>
                <a:cs typeface="Arial"/>
                <a:sym typeface="Arial"/>
                <a:hlinkClick r:id="rId3"/>
              </a:rPr>
              <a:t>https://ipolitics.ca/2019/11/06/ontario-to-spend-341-more-than-planned-this-year-in-part-due-to-altered-funding-cut-plans/</a:t>
            </a:r>
            <a:endParaRPr>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5" name="Shape 155"/>
        <p:cNvGrpSpPr/>
        <p:nvPr/>
      </p:nvGrpSpPr>
      <p:grpSpPr>
        <a:xfrm>
          <a:off x="0" y="0"/>
          <a:ext cx="0" cy="0"/>
          <a:chOff x="0" y="0"/>
          <a:chExt cx="0" cy="0"/>
        </a:xfrm>
      </p:grpSpPr>
      <p:sp>
        <p:nvSpPr>
          <p:cNvPr id="156" name="Google Shape;156;p2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Next Steps </a:t>
            </a:r>
            <a:endParaRPr/>
          </a:p>
        </p:txBody>
      </p:sp>
      <p:sp>
        <p:nvSpPr>
          <p:cNvPr id="157" name="Google Shape;157;p29"/>
          <p:cNvSpPr txBox="1"/>
          <p:nvPr>
            <p:ph idx="1" type="body"/>
          </p:nvPr>
        </p:nvSpPr>
        <p:spPr>
          <a:xfrm>
            <a:off x="311700" y="1234075"/>
            <a:ext cx="8520600" cy="33348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Arial"/>
              <a:buChar char="●"/>
            </a:pPr>
            <a:r>
              <a:rPr lang="en">
                <a:latin typeface="Arial"/>
                <a:ea typeface="Arial"/>
                <a:cs typeface="Arial"/>
                <a:sym typeface="Arial"/>
              </a:rPr>
              <a:t>Follow up with survey group with new questions regarding the new information</a:t>
            </a:r>
            <a:br>
              <a:rPr lang="en">
                <a:latin typeface="Arial"/>
                <a:ea typeface="Arial"/>
                <a:cs typeface="Arial"/>
                <a:sym typeface="Arial"/>
              </a:rPr>
            </a:br>
            <a:endParaRPr>
              <a:latin typeface="Arial"/>
              <a:ea typeface="Arial"/>
              <a:cs typeface="Arial"/>
              <a:sym typeface="Arial"/>
            </a:endParaRPr>
          </a:p>
          <a:p>
            <a:pPr indent="-342900" lvl="0" marL="457200" rtl="0" algn="l">
              <a:spcBef>
                <a:spcPts val="0"/>
              </a:spcBef>
              <a:spcAft>
                <a:spcPts val="0"/>
              </a:spcAft>
              <a:buSzPts val="1800"/>
              <a:buFont typeface="Arial"/>
              <a:buChar char="●"/>
            </a:pPr>
            <a:r>
              <a:rPr lang="en">
                <a:latin typeface="Arial"/>
                <a:ea typeface="Arial"/>
                <a:cs typeface="Arial"/>
                <a:sym typeface="Arial"/>
              </a:rPr>
              <a:t>Conduct focus groups and determine what the public opinion is</a:t>
            </a:r>
            <a:endParaRPr>
              <a:latin typeface="Arial"/>
              <a:ea typeface="Arial"/>
              <a:cs typeface="Arial"/>
              <a:sym typeface="Arial"/>
            </a:endParaRPr>
          </a:p>
          <a:p>
            <a:pPr indent="0" lvl="0" marL="457200" rtl="0" algn="l">
              <a:spcBef>
                <a:spcPts val="1600"/>
              </a:spcBef>
              <a:spcAft>
                <a:spcPts val="1600"/>
              </a:spcAft>
              <a:buNone/>
            </a:pPr>
            <a:r>
              <a:t/>
            </a:r>
            <a:endParaRPr>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1" name="Shape 161"/>
        <p:cNvGrpSpPr/>
        <p:nvPr/>
      </p:nvGrpSpPr>
      <p:grpSpPr>
        <a:xfrm>
          <a:off x="0" y="0"/>
          <a:ext cx="0" cy="0"/>
          <a:chOff x="0" y="0"/>
          <a:chExt cx="0" cy="0"/>
        </a:xfrm>
      </p:grpSpPr>
      <p:sp>
        <p:nvSpPr>
          <p:cNvPr id="162" name="Google Shape;162;p30"/>
          <p:cNvSpPr txBox="1"/>
          <p:nvPr>
            <p:ph type="title"/>
          </p:nvPr>
        </p:nvSpPr>
        <p:spPr>
          <a:xfrm>
            <a:off x="344250" y="1403850"/>
            <a:ext cx="8455500" cy="2146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Questions?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3" name="Shape 63"/>
        <p:cNvGrpSpPr/>
        <p:nvPr/>
      </p:nvGrpSpPr>
      <p:grpSpPr>
        <a:xfrm>
          <a:off x="0" y="0"/>
          <a:ext cx="0" cy="0"/>
          <a:chOff x="0" y="0"/>
          <a:chExt cx="0" cy="0"/>
        </a:xfrm>
      </p:grpSpPr>
      <p:sp>
        <p:nvSpPr>
          <p:cNvPr id="64" name="Google Shape;64;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Background Information</a:t>
            </a:r>
            <a:endParaRPr/>
          </a:p>
        </p:txBody>
      </p:sp>
      <p:sp>
        <p:nvSpPr>
          <p:cNvPr id="65" name="Google Shape;65;p14"/>
          <p:cNvSpPr txBox="1"/>
          <p:nvPr>
            <p:ph idx="1" type="body"/>
          </p:nvPr>
        </p:nvSpPr>
        <p:spPr>
          <a:xfrm>
            <a:off x="311700" y="1234075"/>
            <a:ext cx="8520600" cy="3334800"/>
          </a:xfrm>
          <a:prstGeom prst="rect">
            <a:avLst/>
          </a:prstGeom>
        </p:spPr>
        <p:txBody>
          <a:bodyPr anchorCtr="0" anchor="t" bIns="91425" lIns="91425" spcFirstLastPara="1" rIns="91425" wrap="square" tIns="91425">
            <a:noAutofit/>
          </a:bodyPr>
          <a:lstStyle/>
          <a:p>
            <a:pPr indent="-304800" lvl="0" marL="457200" rtl="0" algn="l">
              <a:lnSpc>
                <a:spcPct val="100000"/>
              </a:lnSpc>
              <a:spcBef>
                <a:spcPts val="0"/>
              </a:spcBef>
              <a:spcAft>
                <a:spcPts val="0"/>
              </a:spcAft>
              <a:buSzPts val="1200"/>
              <a:buFont typeface="Arial"/>
              <a:buChar char="●"/>
            </a:pPr>
            <a:r>
              <a:rPr lang="en" sz="1200">
                <a:latin typeface="Arial"/>
                <a:ea typeface="Arial"/>
                <a:cs typeface="Arial"/>
                <a:sym typeface="Arial"/>
              </a:rPr>
              <a:t>In 2019, Ontario announced a new format for its Autism program that is supposed to be set in motion by April 2020</a:t>
            </a:r>
            <a:endParaRPr sz="1200">
              <a:latin typeface="Arial"/>
              <a:ea typeface="Arial"/>
              <a:cs typeface="Arial"/>
              <a:sym typeface="Arial"/>
            </a:endParaRPr>
          </a:p>
          <a:p>
            <a:pPr indent="-304800" lvl="1" marL="914400" rtl="0" algn="l">
              <a:lnSpc>
                <a:spcPct val="100000"/>
              </a:lnSpc>
              <a:spcBef>
                <a:spcPts val="0"/>
              </a:spcBef>
              <a:spcAft>
                <a:spcPts val="0"/>
              </a:spcAft>
              <a:buSzPts val="1200"/>
              <a:buFont typeface="Arial"/>
              <a:buChar char="○"/>
            </a:pPr>
            <a:r>
              <a:rPr lang="en" sz="1200">
                <a:latin typeface="Arial"/>
                <a:ea typeface="Arial"/>
                <a:cs typeface="Arial"/>
                <a:sym typeface="Arial"/>
              </a:rPr>
              <a:t>Though there are certain positives that come along with these changes, the negatives still vastly outweigh those positives.</a:t>
            </a:r>
            <a:br>
              <a:rPr lang="en" sz="1200">
                <a:latin typeface="Arial"/>
                <a:ea typeface="Arial"/>
                <a:cs typeface="Arial"/>
                <a:sym typeface="Arial"/>
              </a:rPr>
            </a:br>
            <a:endParaRPr sz="1200">
              <a:latin typeface="Arial"/>
              <a:ea typeface="Arial"/>
              <a:cs typeface="Arial"/>
              <a:sym typeface="Arial"/>
            </a:endParaRPr>
          </a:p>
          <a:p>
            <a:pPr indent="-304800" lvl="0" marL="457200" rtl="0" algn="l">
              <a:lnSpc>
                <a:spcPct val="100000"/>
              </a:lnSpc>
              <a:spcBef>
                <a:spcPts val="0"/>
              </a:spcBef>
              <a:spcAft>
                <a:spcPts val="0"/>
              </a:spcAft>
              <a:buSzPts val="1200"/>
              <a:buFont typeface="Arial"/>
              <a:buChar char="●"/>
            </a:pPr>
            <a:r>
              <a:rPr lang="en" sz="1200">
                <a:latin typeface="Arial"/>
                <a:ea typeface="Arial"/>
                <a:cs typeface="Arial"/>
                <a:sym typeface="Arial"/>
              </a:rPr>
              <a:t>Continued waitlists, newly introduced age cutoffs, funding cuts, and therapist layoffs are just a few points of tension that therapists and parents alike are the most worried about - not to mention the possible regression that children are no doubt due to face, and the further stretching of parents’ wallets.</a:t>
            </a:r>
            <a:br>
              <a:rPr lang="en" sz="1200">
                <a:latin typeface="Arial"/>
                <a:ea typeface="Arial"/>
                <a:cs typeface="Arial"/>
                <a:sym typeface="Arial"/>
              </a:rPr>
            </a:br>
            <a:endParaRPr sz="1200">
              <a:latin typeface="Arial"/>
              <a:ea typeface="Arial"/>
              <a:cs typeface="Arial"/>
              <a:sym typeface="Arial"/>
            </a:endParaRPr>
          </a:p>
          <a:p>
            <a:pPr indent="-304800" lvl="0" marL="457200" rtl="0" algn="just">
              <a:lnSpc>
                <a:spcPct val="100000"/>
              </a:lnSpc>
              <a:spcBef>
                <a:spcPts val="0"/>
              </a:spcBef>
              <a:spcAft>
                <a:spcPts val="0"/>
              </a:spcAft>
              <a:buSzPts val="1200"/>
              <a:buFont typeface="Arial"/>
              <a:buChar char="●"/>
            </a:pPr>
            <a:r>
              <a:rPr lang="en" sz="1200">
                <a:latin typeface="Arial"/>
                <a:ea typeface="Arial"/>
                <a:cs typeface="Arial"/>
                <a:sym typeface="Arial"/>
              </a:rPr>
              <a:t>All across the province, there are families being added to longer waitlists and at the same time, therapists and social workers are losing jobs because employers do not have the funds to pay them anymore.</a:t>
            </a:r>
            <a:br>
              <a:rPr lang="en" sz="1200">
                <a:latin typeface="Arial"/>
                <a:ea typeface="Arial"/>
                <a:cs typeface="Arial"/>
                <a:sym typeface="Arial"/>
              </a:rPr>
            </a:br>
            <a:endParaRPr sz="1200">
              <a:latin typeface="Arial"/>
              <a:ea typeface="Arial"/>
              <a:cs typeface="Arial"/>
              <a:sym typeface="Arial"/>
            </a:endParaRPr>
          </a:p>
          <a:p>
            <a:pPr indent="-304800" lvl="0" marL="457200" rtl="0" algn="just">
              <a:lnSpc>
                <a:spcPct val="100000"/>
              </a:lnSpc>
              <a:spcBef>
                <a:spcPts val="0"/>
              </a:spcBef>
              <a:spcAft>
                <a:spcPts val="0"/>
              </a:spcAft>
              <a:buSzPts val="1200"/>
              <a:buFont typeface="Arial"/>
              <a:buChar char="●"/>
            </a:pPr>
            <a:r>
              <a:rPr lang="en" sz="1200">
                <a:latin typeface="Arial"/>
                <a:ea typeface="Arial"/>
                <a:cs typeface="Arial"/>
                <a:sym typeface="Arial"/>
              </a:rPr>
              <a:t>On September 30, the Ford government announced that they were going to change what they are cutting within the program. Their counter change to the program is offering families $20,000 for every child under the age of 6, with funding dropping $5,000 every year after that until the child reaches 18 of age. The backside of this counter is that it only qualifies families who make less than $55,000 per year.</a:t>
            </a:r>
            <a:endParaRPr sz="1200">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9" name="Shape 69"/>
        <p:cNvGrpSpPr/>
        <p:nvPr/>
      </p:nvGrpSpPr>
      <p:grpSpPr>
        <a:xfrm>
          <a:off x="0" y="0"/>
          <a:ext cx="0" cy="0"/>
          <a:chOff x="0" y="0"/>
          <a:chExt cx="0" cy="0"/>
        </a:xfrm>
      </p:grpSpPr>
      <p:sp>
        <p:nvSpPr>
          <p:cNvPr id="70" name="Google Shape;70;p15"/>
          <p:cNvSpPr txBox="1"/>
          <p:nvPr>
            <p:ph type="title"/>
          </p:nvPr>
        </p:nvSpPr>
        <p:spPr>
          <a:xfrm>
            <a:off x="202250" y="1905275"/>
            <a:ext cx="8520600" cy="21462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10000"/>
              <a:t>1/66</a:t>
            </a:r>
            <a:r>
              <a:rPr lang="en" sz="10000"/>
              <a:t> = 135,000</a:t>
            </a:r>
            <a:endParaRPr sz="10000"/>
          </a:p>
        </p:txBody>
      </p:sp>
      <p:sp>
        <p:nvSpPr>
          <p:cNvPr id="71" name="Google Shape;71;p15"/>
          <p:cNvSpPr txBox="1"/>
          <p:nvPr>
            <p:ph idx="1" type="body"/>
          </p:nvPr>
        </p:nvSpPr>
        <p:spPr>
          <a:xfrm>
            <a:off x="202250" y="4362575"/>
            <a:ext cx="8520600" cy="452700"/>
          </a:xfrm>
          <a:prstGeom prst="rect">
            <a:avLst/>
          </a:prstGeom>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2"/>
              </a:buClr>
              <a:buSzPts val="1100"/>
              <a:buFont typeface="Arial"/>
              <a:buNone/>
            </a:pPr>
            <a:r>
              <a:rPr lang="en" sz="1200">
                <a:latin typeface="Arial"/>
                <a:ea typeface="Arial"/>
                <a:cs typeface="Arial"/>
                <a:sym typeface="Arial"/>
              </a:rPr>
              <a:t>1-2% of Canadians means that roughly 135,000 Ontarians fall somewhere on the Autism spectrum</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5" name="Shape 75"/>
        <p:cNvGrpSpPr/>
        <p:nvPr/>
      </p:nvGrpSpPr>
      <p:grpSpPr>
        <a:xfrm>
          <a:off x="0" y="0"/>
          <a:ext cx="0" cy="0"/>
          <a:chOff x="0" y="0"/>
          <a:chExt cx="0" cy="0"/>
        </a:xfrm>
      </p:grpSpPr>
      <p:sp>
        <p:nvSpPr>
          <p:cNvPr id="76" name="Google Shape;76;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Why we Chose This Topic</a:t>
            </a:r>
            <a:endParaRPr/>
          </a:p>
        </p:txBody>
      </p:sp>
      <p:sp>
        <p:nvSpPr>
          <p:cNvPr id="77" name="Google Shape;77;p16"/>
          <p:cNvSpPr txBox="1"/>
          <p:nvPr>
            <p:ph idx="1" type="body"/>
          </p:nvPr>
        </p:nvSpPr>
        <p:spPr>
          <a:xfrm>
            <a:off x="311700" y="1234050"/>
            <a:ext cx="3999900" cy="3334800"/>
          </a:xfrm>
          <a:prstGeom prst="rect">
            <a:avLst/>
          </a:prstGeom>
        </p:spPr>
        <p:txBody>
          <a:bodyPr anchorCtr="0" anchor="t" bIns="91425" lIns="91425" spcFirstLastPara="1" rIns="91425" wrap="square" tIns="91425">
            <a:noAutofit/>
          </a:bodyPr>
          <a:lstStyle/>
          <a:p>
            <a:pPr indent="-317500" lvl="0" marL="457200" rtl="0" algn="l">
              <a:lnSpc>
                <a:spcPct val="100000"/>
              </a:lnSpc>
              <a:spcBef>
                <a:spcPts val="0"/>
              </a:spcBef>
              <a:spcAft>
                <a:spcPts val="0"/>
              </a:spcAft>
              <a:buSzPts val="1400"/>
              <a:buChar char="●"/>
            </a:pPr>
            <a:r>
              <a:rPr lang="en" sz="1200">
                <a:latin typeface="Arial"/>
                <a:ea typeface="Arial"/>
                <a:cs typeface="Arial"/>
                <a:sym typeface="Arial"/>
              </a:rPr>
              <a:t>We feel that there is ample opportunity for Canada to step their game up in regard to helping their citizens obtain the help that they need, and by shedding light on the reality of the OAP changes, we hope that the right information can fall into the right hands in order to jumpstart those changes.</a:t>
            </a:r>
            <a:endParaRPr sz="1200">
              <a:latin typeface="Arial"/>
              <a:ea typeface="Arial"/>
              <a:cs typeface="Arial"/>
              <a:sym typeface="Arial"/>
            </a:endParaRPr>
          </a:p>
          <a:p>
            <a:pPr indent="0" lvl="0" marL="0" rtl="0" algn="l">
              <a:lnSpc>
                <a:spcPct val="100000"/>
              </a:lnSpc>
              <a:spcBef>
                <a:spcPts val="0"/>
              </a:spcBef>
              <a:spcAft>
                <a:spcPts val="0"/>
              </a:spcAft>
              <a:buNone/>
            </a:pPr>
            <a:r>
              <a:t/>
            </a:r>
            <a:endParaRPr sz="1200">
              <a:latin typeface="Arial"/>
              <a:ea typeface="Arial"/>
              <a:cs typeface="Arial"/>
              <a:sym typeface="Arial"/>
            </a:endParaRPr>
          </a:p>
          <a:p>
            <a:pPr indent="-304800" lvl="0" marL="457200" rtl="0" algn="l">
              <a:lnSpc>
                <a:spcPct val="100000"/>
              </a:lnSpc>
              <a:spcBef>
                <a:spcPts val="0"/>
              </a:spcBef>
              <a:spcAft>
                <a:spcPts val="0"/>
              </a:spcAft>
              <a:buSzPts val="1200"/>
              <a:buFont typeface="Arial"/>
              <a:buChar char="●"/>
            </a:pPr>
            <a:r>
              <a:rPr lang="en" sz="1200">
                <a:latin typeface="Arial"/>
                <a:ea typeface="Arial"/>
                <a:cs typeface="Arial"/>
                <a:sym typeface="Arial"/>
              </a:rPr>
              <a:t>By asking parents of children with Autism for their take on the changes, as well as those who work in specialized therapy, we figured that we would be able to get an adequate grasp on how the lives of many Ontarians will be affected.</a:t>
            </a:r>
            <a:endParaRPr sz="1200">
              <a:latin typeface="Arial"/>
              <a:ea typeface="Arial"/>
              <a:cs typeface="Arial"/>
              <a:sym typeface="Arial"/>
            </a:endParaRPr>
          </a:p>
        </p:txBody>
      </p:sp>
      <p:sp>
        <p:nvSpPr>
          <p:cNvPr id="78" name="Google Shape;78;p16"/>
          <p:cNvSpPr txBox="1"/>
          <p:nvPr>
            <p:ph idx="2" type="body"/>
          </p:nvPr>
        </p:nvSpPr>
        <p:spPr>
          <a:xfrm>
            <a:off x="4832400" y="1234050"/>
            <a:ext cx="3999900" cy="333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rial"/>
                <a:ea typeface="Arial"/>
                <a:cs typeface="Arial"/>
                <a:sym typeface="Arial"/>
              </a:rPr>
              <a:t>Our overall objective is to better understand how the budget cuts have affected the families of Autistic children. We then want to take this information and use it to better educate the bigger public by way of a social campaign.</a:t>
            </a:r>
            <a:endParaRPr>
              <a:latin typeface="Arial"/>
              <a:ea typeface="Arial"/>
              <a:cs typeface="Arial"/>
              <a:sym typeface="Arial"/>
            </a:endParaRPr>
          </a:p>
          <a:p>
            <a:pPr indent="0" lvl="0" marL="0" rtl="0" algn="l">
              <a:spcBef>
                <a:spcPts val="1600"/>
              </a:spcBef>
              <a:spcAft>
                <a:spcPts val="1600"/>
              </a:spcAft>
              <a:buNone/>
            </a:pPr>
            <a:r>
              <a:rPr lang="en">
                <a:latin typeface="Arial"/>
                <a:ea typeface="Arial"/>
                <a:cs typeface="Arial"/>
                <a:sym typeface="Arial"/>
              </a:rPr>
              <a:t>Since the news of the Ford government counter-plan came out a few days before the proposal deadline, our secondary objective based on that plan, is to determine the fact if the counter-plan is actually beneficial for the majority of the population of the Autism Spectrum in Ontario.</a:t>
            </a:r>
            <a:endParaRPr>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2" name="Shape 82"/>
        <p:cNvGrpSpPr/>
        <p:nvPr/>
      </p:nvGrpSpPr>
      <p:grpSpPr>
        <a:xfrm>
          <a:off x="0" y="0"/>
          <a:ext cx="0" cy="0"/>
          <a:chOff x="0" y="0"/>
          <a:chExt cx="0" cy="0"/>
        </a:xfrm>
      </p:grpSpPr>
      <p:sp>
        <p:nvSpPr>
          <p:cNvPr id="83" name="Google Shape;83;p17"/>
          <p:cNvSpPr txBox="1"/>
          <p:nvPr>
            <p:ph type="title"/>
          </p:nvPr>
        </p:nvSpPr>
        <p:spPr>
          <a:xfrm>
            <a:off x="265500" y="1081675"/>
            <a:ext cx="4045200" cy="17862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Research Questions</a:t>
            </a:r>
            <a:endParaRPr/>
          </a:p>
        </p:txBody>
      </p:sp>
      <p:sp>
        <p:nvSpPr>
          <p:cNvPr id="84" name="Google Shape;84;p17"/>
          <p:cNvSpPr txBox="1"/>
          <p:nvPr>
            <p:ph idx="1" type="subTitle"/>
          </p:nvPr>
        </p:nvSpPr>
        <p:spPr>
          <a:xfrm>
            <a:off x="265500" y="2921401"/>
            <a:ext cx="4045200" cy="13455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Arial"/>
                <a:ea typeface="Arial"/>
                <a:cs typeface="Arial"/>
                <a:sym typeface="Arial"/>
              </a:rPr>
              <a:t>What was the point of this research? </a:t>
            </a:r>
            <a:endParaRPr>
              <a:latin typeface="Arial"/>
              <a:ea typeface="Arial"/>
              <a:cs typeface="Arial"/>
              <a:sym typeface="Arial"/>
            </a:endParaRPr>
          </a:p>
        </p:txBody>
      </p:sp>
      <p:sp>
        <p:nvSpPr>
          <p:cNvPr id="85" name="Google Shape;85;p17"/>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latin typeface="Arial"/>
                <a:ea typeface="Arial"/>
                <a:cs typeface="Arial"/>
                <a:sym typeface="Arial"/>
              </a:rPr>
              <a:t>What monetary, accessibility, and timeliness concerns now exist that affect the level of care that families can now receive?</a:t>
            </a:r>
            <a:endParaRPr>
              <a:latin typeface="Arial"/>
              <a:ea typeface="Arial"/>
              <a:cs typeface="Arial"/>
              <a:sym typeface="Arial"/>
            </a:endParaRPr>
          </a:p>
          <a:p>
            <a:pPr indent="0" lvl="0" marL="0" rtl="0" algn="l">
              <a:spcBef>
                <a:spcPts val="1600"/>
              </a:spcBef>
              <a:spcAft>
                <a:spcPts val="1600"/>
              </a:spcAft>
              <a:buNone/>
            </a:pPr>
            <a:r>
              <a:rPr lang="en">
                <a:latin typeface="Arial"/>
                <a:ea typeface="Arial"/>
                <a:cs typeface="Arial"/>
                <a:sym typeface="Arial"/>
              </a:rPr>
              <a:t>Now that the Ford government made a counter offer, will the counter-offer really be any better from the first?</a:t>
            </a:r>
            <a:endParaRPr>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9" name="Shape 89"/>
        <p:cNvGrpSpPr/>
        <p:nvPr/>
      </p:nvGrpSpPr>
      <p:grpSpPr>
        <a:xfrm>
          <a:off x="0" y="0"/>
          <a:ext cx="0" cy="0"/>
          <a:chOff x="0" y="0"/>
          <a:chExt cx="0" cy="0"/>
        </a:xfrm>
      </p:grpSpPr>
      <p:sp>
        <p:nvSpPr>
          <p:cNvPr id="90" name="Google Shape;90;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Research Goals</a:t>
            </a:r>
            <a:endParaRPr/>
          </a:p>
        </p:txBody>
      </p:sp>
      <p:sp>
        <p:nvSpPr>
          <p:cNvPr id="91" name="Google Shape;91;p18"/>
          <p:cNvSpPr txBox="1"/>
          <p:nvPr>
            <p:ph idx="1" type="body"/>
          </p:nvPr>
        </p:nvSpPr>
        <p:spPr>
          <a:xfrm>
            <a:off x="311700" y="1234075"/>
            <a:ext cx="8520600" cy="3334800"/>
          </a:xfrm>
          <a:prstGeom prst="rect">
            <a:avLst/>
          </a:prstGeom>
        </p:spPr>
        <p:txBody>
          <a:bodyPr anchorCtr="0" anchor="t" bIns="91425" lIns="91425" spcFirstLastPara="1" rIns="91425" wrap="square" tIns="91425">
            <a:noAutofit/>
          </a:bodyPr>
          <a:lstStyle/>
          <a:p>
            <a:pPr indent="-317500" lvl="0" marL="457200" rtl="0" algn="l">
              <a:lnSpc>
                <a:spcPct val="100000"/>
              </a:lnSpc>
              <a:spcBef>
                <a:spcPts val="0"/>
              </a:spcBef>
              <a:spcAft>
                <a:spcPts val="0"/>
              </a:spcAft>
              <a:buSzPts val="1400"/>
              <a:buChar char="●"/>
            </a:pPr>
            <a:r>
              <a:rPr lang="en" sz="1400">
                <a:latin typeface="Arial"/>
                <a:ea typeface="Arial"/>
                <a:cs typeface="Arial"/>
                <a:sym typeface="Arial"/>
              </a:rPr>
              <a:t>We analyzed the negative impacts that the changes to Ontario’s Autism Program (OAP) have had, and will continue to have, on those who depend on specialized therapy.</a:t>
            </a:r>
            <a:br>
              <a:rPr lang="en" sz="1400">
                <a:latin typeface="Arial"/>
                <a:ea typeface="Arial"/>
                <a:cs typeface="Arial"/>
                <a:sym typeface="Arial"/>
              </a:rPr>
            </a:br>
            <a:endParaRPr sz="1400">
              <a:latin typeface="Arial"/>
              <a:ea typeface="Arial"/>
              <a:cs typeface="Arial"/>
              <a:sym typeface="Arial"/>
            </a:endParaRPr>
          </a:p>
          <a:p>
            <a:pPr indent="-317500" lvl="0" marL="457200" rtl="0" algn="l">
              <a:lnSpc>
                <a:spcPct val="100000"/>
              </a:lnSpc>
              <a:spcBef>
                <a:spcPts val="0"/>
              </a:spcBef>
              <a:spcAft>
                <a:spcPts val="0"/>
              </a:spcAft>
              <a:buSzPts val="1400"/>
              <a:buFont typeface="Arial"/>
              <a:buChar char="●"/>
            </a:pPr>
            <a:r>
              <a:rPr lang="en" sz="1400">
                <a:latin typeface="Arial"/>
                <a:ea typeface="Arial"/>
                <a:cs typeface="Arial"/>
                <a:sym typeface="Arial"/>
              </a:rPr>
              <a:t>Gather information about the real life experiences of families dealing with the cuts in order to plan for and launch a campaign to increase awareness.</a:t>
            </a:r>
            <a:br>
              <a:rPr lang="en" sz="1400">
                <a:latin typeface="Arial"/>
                <a:ea typeface="Arial"/>
                <a:cs typeface="Arial"/>
                <a:sym typeface="Arial"/>
              </a:rPr>
            </a:br>
            <a:endParaRPr sz="1400">
              <a:latin typeface="Arial"/>
              <a:ea typeface="Arial"/>
              <a:cs typeface="Arial"/>
              <a:sym typeface="Arial"/>
            </a:endParaRPr>
          </a:p>
          <a:p>
            <a:pPr indent="-317500" lvl="0" marL="457200" rtl="0" algn="l">
              <a:lnSpc>
                <a:spcPct val="100000"/>
              </a:lnSpc>
              <a:spcBef>
                <a:spcPts val="0"/>
              </a:spcBef>
              <a:spcAft>
                <a:spcPts val="0"/>
              </a:spcAft>
              <a:buSzPts val="1400"/>
              <a:buFont typeface="Arial"/>
              <a:buChar char="●"/>
            </a:pPr>
            <a:r>
              <a:rPr lang="en" sz="1400">
                <a:latin typeface="Arial"/>
                <a:ea typeface="Arial"/>
                <a:cs typeface="Arial"/>
                <a:sym typeface="Arial"/>
              </a:rPr>
              <a:t>Gather information from an Occupational Therapist to get their take on the changes and how they affect the families in order to bolster the campaign</a:t>
            </a:r>
            <a:endParaRPr sz="1400">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5" name="Shape 95"/>
        <p:cNvGrpSpPr/>
        <p:nvPr/>
      </p:nvGrpSpPr>
      <p:grpSpPr>
        <a:xfrm>
          <a:off x="0" y="0"/>
          <a:ext cx="0" cy="0"/>
          <a:chOff x="0" y="0"/>
          <a:chExt cx="0" cy="0"/>
        </a:xfrm>
      </p:grpSpPr>
      <p:sp>
        <p:nvSpPr>
          <p:cNvPr id="96" name="Google Shape;96;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Our Audiences</a:t>
            </a:r>
            <a:endParaRPr/>
          </a:p>
        </p:txBody>
      </p:sp>
      <p:sp>
        <p:nvSpPr>
          <p:cNvPr id="97" name="Google Shape;97;p19"/>
          <p:cNvSpPr txBox="1"/>
          <p:nvPr>
            <p:ph idx="1" type="body"/>
          </p:nvPr>
        </p:nvSpPr>
        <p:spPr>
          <a:xfrm>
            <a:off x="311700" y="1234075"/>
            <a:ext cx="8520600" cy="333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latin typeface="Arial"/>
              <a:ea typeface="Arial"/>
              <a:cs typeface="Arial"/>
              <a:sym typeface="Arial"/>
            </a:endParaRPr>
          </a:p>
          <a:p>
            <a:pPr indent="-342900" lvl="0" marL="457200" rtl="0" algn="l">
              <a:spcBef>
                <a:spcPts val="1600"/>
              </a:spcBef>
              <a:spcAft>
                <a:spcPts val="0"/>
              </a:spcAft>
              <a:buSzPts val="1800"/>
              <a:buFont typeface="Arial"/>
              <a:buAutoNum type="arabicPeriod"/>
            </a:pPr>
            <a:r>
              <a:rPr lang="en">
                <a:latin typeface="Arial"/>
                <a:ea typeface="Arial"/>
                <a:cs typeface="Arial"/>
                <a:sym typeface="Arial"/>
              </a:rPr>
              <a:t>Parents with children who need Autism-related therapy</a:t>
            </a:r>
            <a:br>
              <a:rPr lang="en">
                <a:latin typeface="Arial"/>
                <a:ea typeface="Arial"/>
                <a:cs typeface="Arial"/>
                <a:sym typeface="Arial"/>
              </a:rPr>
            </a:br>
            <a:endParaRPr>
              <a:latin typeface="Arial"/>
              <a:ea typeface="Arial"/>
              <a:cs typeface="Arial"/>
              <a:sym typeface="Arial"/>
            </a:endParaRPr>
          </a:p>
          <a:p>
            <a:pPr indent="-342900" lvl="0" marL="457200" rtl="0" algn="l">
              <a:spcBef>
                <a:spcPts val="0"/>
              </a:spcBef>
              <a:spcAft>
                <a:spcPts val="0"/>
              </a:spcAft>
              <a:buSzPts val="1800"/>
              <a:buFont typeface="Arial"/>
              <a:buAutoNum type="arabicPeriod"/>
            </a:pPr>
            <a:r>
              <a:rPr lang="en">
                <a:latin typeface="Arial"/>
                <a:ea typeface="Arial"/>
                <a:cs typeface="Arial"/>
                <a:sym typeface="Arial"/>
              </a:rPr>
              <a:t>Therapists</a:t>
            </a:r>
            <a:br>
              <a:rPr lang="en">
                <a:latin typeface="Arial"/>
                <a:ea typeface="Arial"/>
                <a:cs typeface="Arial"/>
                <a:sym typeface="Arial"/>
              </a:rPr>
            </a:br>
            <a:endParaRPr>
              <a:latin typeface="Arial"/>
              <a:ea typeface="Arial"/>
              <a:cs typeface="Arial"/>
              <a:sym typeface="Arial"/>
            </a:endParaRPr>
          </a:p>
          <a:p>
            <a:pPr indent="-311150" lvl="0" marL="457200" rtl="0" algn="l">
              <a:lnSpc>
                <a:spcPct val="150000"/>
              </a:lnSpc>
              <a:spcBef>
                <a:spcPts val="0"/>
              </a:spcBef>
              <a:spcAft>
                <a:spcPts val="0"/>
              </a:spcAft>
              <a:buSzPts val="1300"/>
              <a:buFont typeface="Arial"/>
              <a:buChar char="●"/>
            </a:pPr>
            <a:r>
              <a:rPr lang="en" sz="1300">
                <a:latin typeface="Arial"/>
                <a:ea typeface="Arial"/>
                <a:cs typeface="Arial"/>
                <a:sym typeface="Arial"/>
              </a:rPr>
              <a:t>Since there over 100,00 Canadians living in Ontario that are on the Spectrum, that sample is too large to collect data from. The surveys through Facebook will make it easier with crossing distance and increases the possibility of a timely response. These surveys will be voluntary.</a:t>
            </a:r>
            <a:endParaRPr sz="1300">
              <a:latin typeface="Arial"/>
              <a:ea typeface="Arial"/>
              <a:cs typeface="Arial"/>
              <a:sym typeface="Arial"/>
            </a:endParaRPr>
          </a:p>
          <a:p>
            <a:pPr indent="-311150" lvl="0" marL="457200" rtl="0" algn="l">
              <a:lnSpc>
                <a:spcPct val="150000"/>
              </a:lnSpc>
              <a:spcBef>
                <a:spcPts val="0"/>
              </a:spcBef>
              <a:spcAft>
                <a:spcPts val="0"/>
              </a:spcAft>
              <a:buSzPts val="1300"/>
              <a:buFont typeface="Arial"/>
              <a:buChar char="●"/>
            </a:pPr>
            <a:r>
              <a:rPr lang="en" sz="1300">
                <a:latin typeface="Arial"/>
                <a:ea typeface="Arial"/>
                <a:cs typeface="Arial"/>
                <a:sym typeface="Arial"/>
              </a:rPr>
              <a:t>There are sensitive procedures in place, we wanted to keep the industry expert size rather small because we want to reduce the possibility of any conflict of interest.</a:t>
            </a:r>
            <a:endParaRPr sz="1300">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Google Shape;102;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Time Frame</a:t>
            </a:r>
            <a:endParaRPr/>
          </a:p>
        </p:txBody>
      </p:sp>
      <p:sp>
        <p:nvSpPr>
          <p:cNvPr id="103" name="Google Shape;103;p20"/>
          <p:cNvSpPr txBox="1"/>
          <p:nvPr>
            <p:ph idx="1" type="body"/>
          </p:nvPr>
        </p:nvSpPr>
        <p:spPr>
          <a:xfrm>
            <a:off x="311700" y="1234075"/>
            <a:ext cx="8520600" cy="3334800"/>
          </a:xfrm>
          <a:prstGeom prst="rect">
            <a:avLst/>
          </a:prstGeom>
        </p:spPr>
        <p:txBody>
          <a:bodyPr anchorCtr="0" anchor="t" bIns="91425" lIns="91425" spcFirstLastPara="1" rIns="91425" wrap="square" tIns="91425">
            <a:noAutofit/>
          </a:bodyPr>
          <a:lstStyle/>
          <a:p>
            <a:pPr indent="-1270" lvl="0" marL="0" rtl="0" algn="l">
              <a:lnSpc>
                <a:spcPct val="150000"/>
              </a:lnSpc>
              <a:spcBef>
                <a:spcPts val="0"/>
              </a:spcBef>
              <a:spcAft>
                <a:spcPts val="0"/>
              </a:spcAft>
              <a:buClr>
                <a:schemeClr val="dk2"/>
              </a:buClr>
              <a:buSzPts val="1100"/>
              <a:buFont typeface="Arial"/>
              <a:buNone/>
            </a:pPr>
            <a:r>
              <a:rPr lang="en" sz="1400">
                <a:latin typeface="Arial"/>
                <a:ea typeface="Arial"/>
                <a:cs typeface="Arial"/>
                <a:sym typeface="Arial"/>
              </a:rPr>
              <a:t>Creation and finalizing instruments - 1 week</a:t>
            </a:r>
            <a:endParaRPr sz="1400">
              <a:latin typeface="Arial"/>
              <a:ea typeface="Arial"/>
              <a:cs typeface="Arial"/>
              <a:sym typeface="Arial"/>
            </a:endParaRPr>
          </a:p>
          <a:p>
            <a:pPr indent="-1270" lvl="0" marL="0" rtl="0" algn="l">
              <a:lnSpc>
                <a:spcPct val="150000"/>
              </a:lnSpc>
              <a:spcBef>
                <a:spcPts val="0"/>
              </a:spcBef>
              <a:spcAft>
                <a:spcPts val="0"/>
              </a:spcAft>
              <a:buClr>
                <a:schemeClr val="dk2"/>
              </a:buClr>
              <a:buSzPts val="1100"/>
              <a:buFont typeface="Arial"/>
              <a:buNone/>
            </a:pPr>
            <a:r>
              <a:rPr lang="en" sz="1400">
                <a:latin typeface="Arial"/>
                <a:ea typeface="Arial"/>
                <a:cs typeface="Arial"/>
                <a:sym typeface="Arial"/>
              </a:rPr>
              <a:t>Interview/surveys are completed - 2 weeks</a:t>
            </a:r>
            <a:endParaRPr sz="1400">
              <a:latin typeface="Arial"/>
              <a:ea typeface="Arial"/>
              <a:cs typeface="Arial"/>
              <a:sym typeface="Arial"/>
            </a:endParaRPr>
          </a:p>
          <a:p>
            <a:pPr indent="-1270" lvl="0" marL="0" rtl="0" algn="l">
              <a:lnSpc>
                <a:spcPct val="150000"/>
              </a:lnSpc>
              <a:spcBef>
                <a:spcPts val="0"/>
              </a:spcBef>
              <a:spcAft>
                <a:spcPts val="0"/>
              </a:spcAft>
              <a:buClr>
                <a:schemeClr val="dk2"/>
              </a:buClr>
              <a:buSzPts val="1100"/>
              <a:buFont typeface="Arial"/>
              <a:buNone/>
            </a:pPr>
            <a:r>
              <a:rPr lang="en" sz="1400">
                <a:latin typeface="Arial"/>
                <a:ea typeface="Arial"/>
                <a:cs typeface="Arial"/>
                <a:sym typeface="Arial"/>
              </a:rPr>
              <a:t>Submit for ethics review - 4 weeks</a:t>
            </a:r>
            <a:endParaRPr sz="1400">
              <a:latin typeface="Arial"/>
              <a:ea typeface="Arial"/>
              <a:cs typeface="Arial"/>
              <a:sym typeface="Arial"/>
            </a:endParaRPr>
          </a:p>
          <a:p>
            <a:pPr indent="-1270" lvl="0" marL="0" rtl="0" algn="l">
              <a:lnSpc>
                <a:spcPct val="150000"/>
              </a:lnSpc>
              <a:spcBef>
                <a:spcPts val="0"/>
              </a:spcBef>
              <a:spcAft>
                <a:spcPts val="0"/>
              </a:spcAft>
              <a:buClr>
                <a:schemeClr val="dk2"/>
              </a:buClr>
              <a:buSzPts val="1100"/>
              <a:buFont typeface="Arial"/>
              <a:buNone/>
            </a:pPr>
            <a:r>
              <a:rPr lang="en" sz="1400">
                <a:latin typeface="Arial"/>
                <a:ea typeface="Arial"/>
                <a:cs typeface="Arial"/>
                <a:sym typeface="Arial"/>
              </a:rPr>
              <a:t>All follow-ups completed - 5 weeks</a:t>
            </a:r>
            <a:endParaRPr sz="1400">
              <a:latin typeface="Arial"/>
              <a:ea typeface="Arial"/>
              <a:cs typeface="Arial"/>
              <a:sym typeface="Arial"/>
            </a:endParaRPr>
          </a:p>
          <a:p>
            <a:pPr indent="-1270" lvl="0" marL="0" rtl="0" algn="l">
              <a:lnSpc>
                <a:spcPct val="150000"/>
              </a:lnSpc>
              <a:spcBef>
                <a:spcPts val="0"/>
              </a:spcBef>
              <a:spcAft>
                <a:spcPts val="0"/>
              </a:spcAft>
              <a:buClr>
                <a:schemeClr val="dk2"/>
              </a:buClr>
              <a:buSzPts val="1100"/>
              <a:buFont typeface="Arial"/>
              <a:buNone/>
            </a:pPr>
            <a:r>
              <a:rPr lang="en" sz="1400">
                <a:latin typeface="Arial"/>
                <a:ea typeface="Arial"/>
                <a:cs typeface="Arial"/>
                <a:sym typeface="Arial"/>
              </a:rPr>
              <a:t>Fact - checks completed 5 weeks</a:t>
            </a:r>
            <a:endParaRPr sz="1400">
              <a:latin typeface="Arial"/>
              <a:ea typeface="Arial"/>
              <a:cs typeface="Arial"/>
              <a:sym typeface="Arial"/>
            </a:endParaRPr>
          </a:p>
          <a:p>
            <a:pPr indent="-1270" lvl="0" marL="0" rtl="0" algn="l">
              <a:lnSpc>
                <a:spcPct val="150000"/>
              </a:lnSpc>
              <a:spcBef>
                <a:spcPts val="0"/>
              </a:spcBef>
              <a:spcAft>
                <a:spcPts val="0"/>
              </a:spcAft>
              <a:buClr>
                <a:schemeClr val="dk2"/>
              </a:buClr>
              <a:buSzPts val="1100"/>
              <a:buFont typeface="Arial"/>
              <a:buNone/>
            </a:pPr>
            <a:r>
              <a:rPr lang="en" sz="1400">
                <a:latin typeface="Arial"/>
                <a:ea typeface="Arial"/>
                <a:cs typeface="Arial"/>
                <a:sym typeface="Arial"/>
              </a:rPr>
              <a:t>Report finalized - 6 weeks</a:t>
            </a:r>
            <a:endParaRPr sz="14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Research </a:t>
            </a:r>
            <a:r>
              <a:rPr lang="en"/>
              <a:t>Instruments</a:t>
            </a:r>
            <a:r>
              <a:rPr lang="en"/>
              <a:t> </a:t>
            </a:r>
            <a:endParaRPr/>
          </a:p>
        </p:txBody>
      </p:sp>
      <p:sp>
        <p:nvSpPr>
          <p:cNvPr id="109" name="Google Shape;109;p21"/>
          <p:cNvSpPr txBox="1"/>
          <p:nvPr>
            <p:ph idx="1" type="body"/>
          </p:nvPr>
        </p:nvSpPr>
        <p:spPr>
          <a:xfrm>
            <a:off x="311700" y="1234075"/>
            <a:ext cx="8520600" cy="33348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Font typeface="Arial"/>
              <a:buChar char="●"/>
            </a:pPr>
            <a:r>
              <a:rPr lang="en">
                <a:latin typeface="Arial"/>
                <a:ea typeface="Arial"/>
                <a:cs typeface="Arial"/>
                <a:sym typeface="Arial"/>
              </a:rPr>
              <a:t>Information letters via email</a:t>
            </a:r>
            <a:endParaRPr>
              <a:latin typeface="Arial"/>
              <a:ea typeface="Arial"/>
              <a:cs typeface="Arial"/>
              <a:sym typeface="Arial"/>
            </a:endParaRPr>
          </a:p>
          <a:p>
            <a:pPr indent="-342900" lvl="0" marL="457200" rtl="0" algn="l">
              <a:spcBef>
                <a:spcPts val="0"/>
              </a:spcBef>
              <a:spcAft>
                <a:spcPts val="0"/>
              </a:spcAft>
              <a:buSzPts val="1800"/>
              <a:buFont typeface="Arial"/>
              <a:buChar char="●"/>
            </a:pPr>
            <a:r>
              <a:rPr lang="en">
                <a:latin typeface="Arial"/>
                <a:ea typeface="Arial"/>
                <a:cs typeface="Arial"/>
                <a:sym typeface="Arial"/>
              </a:rPr>
              <a:t>Survey aimed at parents</a:t>
            </a:r>
            <a:endParaRPr>
              <a:latin typeface="Arial"/>
              <a:ea typeface="Arial"/>
              <a:cs typeface="Arial"/>
              <a:sym typeface="Arial"/>
            </a:endParaRPr>
          </a:p>
          <a:p>
            <a:pPr indent="-342900" lvl="0" marL="457200" rtl="0" algn="l">
              <a:spcBef>
                <a:spcPts val="0"/>
              </a:spcBef>
              <a:spcAft>
                <a:spcPts val="0"/>
              </a:spcAft>
              <a:buSzPts val="1800"/>
              <a:buFont typeface="Arial"/>
              <a:buChar char="●"/>
            </a:pPr>
            <a:r>
              <a:rPr lang="en">
                <a:latin typeface="Arial"/>
                <a:ea typeface="Arial"/>
                <a:cs typeface="Arial"/>
                <a:sym typeface="Arial"/>
              </a:rPr>
              <a:t>Interview with Angela Kropf, Occupational Therapist</a:t>
            </a:r>
            <a:br>
              <a:rPr lang="en">
                <a:latin typeface="Arial"/>
                <a:ea typeface="Arial"/>
                <a:cs typeface="Arial"/>
                <a:sym typeface="Arial"/>
              </a:rPr>
            </a:br>
            <a:br>
              <a:rPr lang="en">
                <a:latin typeface="Arial"/>
                <a:ea typeface="Arial"/>
                <a:cs typeface="Arial"/>
                <a:sym typeface="Arial"/>
              </a:rPr>
            </a:br>
            <a:r>
              <a:rPr lang="en">
                <a:latin typeface="Arial"/>
                <a:ea typeface="Arial"/>
                <a:cs typeface="Arial"/>
                <a:sym typeface="Arial"/>
              </a:rPr>
              <a:t>*Instruments we could not use:</a:t>
            </a:r>
            <a:br>
              <a:rPr lang="en">
                <a:latin typeface="Arial"/>
                <a:ea typeface="Arial"/>
                <a:cs typeface="Arial"/>
                <a:sym typeface="Arial"/>
              </a:rPr>
            </a:br>
            <a:r>
              <a:rPr lang="en">
                <a:latin typeface="Arial"/>
                <a:ea typeface="Arial"/>
                <a:cs typeface="Arial"/>
                <a:sym typeface="Arial"/>
              </a:rPr>
              <a:t>	1. KidsAbility questionnaire (we did not hear back from them)</a:t>
            </a:r>
            <a:endParaRPr>
              <a:latin typeface="Arial"/>
              <a:ea typeface="Arial"/>
              <a:cs typeface="Arial"/>
              <a:sym typeface="Arial"/>
            </a:endParaRPr>
          </a:p>
          <a:p>
            <a:pPr indent="0" lvl="0" marL="0" rtl="0" algn="l">
              <a:spcBef>
                <a:spcPts val="1600"/>
              </a:spcBef>
              <a:spcAft>
                <a:spcPts val="1600"/>
              </a:spcAft>
              <a:buNone/>
            </a:pPr>
            <a:r>
              <a:rPr lang="en">
                <a:latin typeface="Arial"/>
                <a:ea typeface="Arial"/>
                <a:cs typeface="Arial"/>
                <a:sym typeface="Arial"/>
              </a:rPr>
              <a:t>		2. Megan Fife, </a:t>
            </a:r>
            <a:r>
              <a:rPr lang="en">
                <a:latin typeface="Arial"/>
                <a:ea typeface="Arial"/>
                <a:cs typeface="Arial"/>
                <a:sym typeface="Arial"/>
              </a:rPr>
              <a:t>Instructor</a:t>
            </a:r>
            <a:r>
              <a:rPr lang="en">
                <a:latin typeface="Arial"/>
                <a:ea typeface="Arial"/>
                <a:cs typeface="Arial"/>
                <a:sym typeface="Arial"/>
              </a:rPr>
              <a:t> Therapist interview (we did not hear back)</a:t>
            </a:r>
            <a:endParaRPr>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Pop">
  <a:themeElements>
    <a:clrScheme name="Pop">
      <a:dk1>
        <a:srgbClr val="F8E71C"/>
      </a:dk1>
      <a:lt1>
        <a:srgbClr val="FFFFFF"/>
      </a:lt1>
      <a:dk2>
        <a:srgbClr val="000000"/>
      </a:dk2>
      <a:lt2>
        <a:srgbClr val="D9D9D9"/>
      </a:lt2>
      <a:accent1>
        <a:srgbClr val="666666"/>
      </a:accent1>
      <a:accent2>
        <a:srgbClr val="483165"/>
      </a:accent2>
      <a:accent3>
        <a:srgbClr val="EB1E95"/>
      </a:accent3>
      <a:accent4>
        <a:srgbClr val="0F9D58"/>
      </a:accent4>
      <a:accent5>
        <a:srgbClr val="01AFD1"/>
      </a:accent5>
      <a:accent6>
        <a:srgbClr val="9C27B0"/>
      </a:accent6>
      <a:hlink>
        <a:srgbClr val="01AFD1"/>
      </a:hlink>
      <a:folHlink>
        <a:srgbClr val="01AFD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